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85" r:id="rId2"/>
    <p:sldMasterId id="2147483673" r:id="rId3"/>
    <p:sldMasterId id="2147483660" r:id="rId4"/>
  </p:sldMasterIdLst>
  <p:notesMasterIdLst>
    <p:notesMasterId r:id="rId57"/>
  </p:notesMasterIdLst>
  <p:handoutMasterIdLst>
    <p:handoutMasterId r:id="rId58"/>
  </p:handoutMasterIdLst>
  <p:sldIdLst>
    <p:sldId id="256" r:id="rId5"/>
    <p:sldId id="264" r:id="rId6"/>
    <p:sldId id="336" r:id="rId7"/>
    <p:sldId id="338" r:id="rId8"/>
    <p:sldId id="259" r:id="rId9"/>
    <p:sldId id="258" r:id="rId10"/>
    <p:sldId id="261" r:id="rId11"/>
    <p:sldId id="263" r:id="rId12"/>
    <p:sldId id="265" r:id="rId13"/>
    <p:sldId id="267" r:id="rId14"/>
    <p:sldId id="269" r:id="rId15"/>
    <p:sldId id="270" r:id="rId16"/>
    <p:sldId id="272" r:id="rId17"/>
    <p:sldId id="273" r:id="rId18"/>
    <p:sldId id="275" r:id="rId19"/>
    <p:sldId id="277" r:id="rId20"/>
    <p:sldId id="278" r:id="rId21"/>
    <p:sldId id="280" r:id="rId22"/>
    <p:sldId id="285" r:id="rId23"/>
    <p:sldId id="282" r:id="rId24"/>
    <p:sldId id="284" r:id="rId25"/>
    <p:sldId id="287" r:id="rId26"/>
    <p:sldId id="288" r:id="rId27"/>
    <p:sldId id="290" r:id="rId28"/>
    <p:sldId id="292" r:id="rId29"/>
    <p:sldId id="294" r:id="rId30"/>
    <p:sldId id="295" r:id="rId31"/>
    <p:sldId id="297" r:id="rId32"/>
    <p:sldId id="298" r:id="rId33"/>
    <p:sldId id="300" r:id="rId34"/>
    <p:sldId id="302" r:id="rId35"/>
    <p:sldId id="303" r:id="rId36"/>
    <p:sldId id="304" r:id="rId37"/>
    <p:sldId id="306" r:id="rId38"/>
    <p:sldId id="309" r:id="rId39"/>
    <p:sldId id="311" r:id="rId40"/>
    <p:sldId id="313" r:id="rId41"/>
    <p:sldId id="314" r:id="rId42"/>
    <p:sldId id="316" r:id="rId43"/>
    <p:sldId id="318" r:id="rId44"/>
    <p:sldId id="319" r:id="rId45"/>
    <p:sldId id="321" r:id="rId46"/>
    <p:sldId id="323" r:id="rId47"/>
    <p:sldId id="325" r:id="rId48"/>
    <p:sldId id="327" r:id="rId49"/>
    <p:sldId id="328" r:id="rId50"/>
    <p:sldId id="330" r:id="rId51"/>
    <p:sldId id="332" r:id="rId52"/>
    <p:sldId id="334" r:id="rId53"/>
    <p:sldId id="339" r:id="rId54"/>
    <p:sldId id="340" r:id="rId55"/>
    <p:sldId id="341" r:id="rId56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81" userDrawn="1">
          <p15:clr>
            <a:srgbClr val="A4A3A4"/>
          </p15:clr>
        </p15:guide>
        <p15:guide id="2" pos="497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C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–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26" autoAdjust="0"/>
  </p:normalViewPr>
  <p:slideViewPr>
    <p:cSldViewPr snapToGrid="0">
      <p:cViewPr>
        <p:scale>
          <a:sx n="90" d="100"/>
          <a:sy n="90" d="100"/>
        </p:scale>
        <p:origin x="326" y="-235"/>
      </p:cViewPr>
      <p:guideLst>
        <p:guide orient="horz" pos="981"/>
        <p:guide pos="497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2" d="100"/>
          <a:sy n="62" d="100"/>
        </p:scale>
        <p:origin x="3226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notesMaster" Target="notesMasters/notesMaster1.xml"/><Relationship Id="rId61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FEF124A-DA65-6190-7D1B-00A027249D4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91F3177-3486-7521-4E91-B2EFF0555A3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AF1718-EBC1-496A-8E4A-FB493243EA06}" type="datetimeFigureOut">
              <a:rPr lang="ru-RU" smtClean="0"/>
              <a:t>06.12.2023</a:t>
            </a:fld>
            <a:endParaRPr lang="ru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FA0490-5319-D336-1CA3-B010CC70DF1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4E0D01-73C2-278F-83D5-342469B223C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532468-0AB1-4661-A9A7-EADFE9A84A9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81000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6EF0F7-918A-4738-AB99-78B82970DF32}" type="datetimeFigureOut">
              <a:rPr lang="ru-RU" smtClean="0"/>
              <a:t>06.12.2023</a:t>
            </a:fld>
            <a:endParaRPr lang="ru-R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0C6375-5573-4632-9C16-EA3AEF0C236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454623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0C6375-5573-4632-9C16-EA3AEF0C2362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582564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0C6375-5573-4632-9C16-EA3AEF0C2362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167451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9393C-C739-85BB-C0E9-B9CDE1089E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ru-R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7F47F55-1911-F594-29D3-9E96C52B28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75301B-9A64-D41E-7FEB-640645F825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A9E9B-36F1-4FB7-8743-C1EA76B05336}" type="datetimeFigureOut">
              <a:rPr lang="ru-RU" smtClean="0"/>
              <a:t>06.12.2023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27C2C0-4B8F-D2E8-5687-B21DEE653D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F1902C-D28F-CB66-1B3D-0241CE51A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4B894-8E31-4DE2-85CD-D906AE8260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68588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9A0C1-C87E-4374-666D-4AD1835427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ru-R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7E33E79-9932-46C3-4457-C287A846B8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9AD251-7D58-97AB-966C-2660CA7C16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DE59FA-A832-D8E0-F37D-BFAA7CAEA3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A9E9B-36F1-4FB7-8743-C1EA76B05336}" type="datetimeFigureOut">
              <a:rPr lang="ru-RU" smtClean="0"/>
              <a:t>06.12.2023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3E1A4C-A30F-C4BD-1A0A-E886EA437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7BFFCB-2F93-C007-9429-0D809420F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4B894-8E31-4DE2-85CD-D906AE8260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089265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FD7C1E-FDB6-B28C-A159-378E47BA5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ru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D663FB-F33B-B6C5-2388-73784914A1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1F33BE-ADA5-CFC9-7238-B3CED5E0B2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A9E9B-36F1-4FB7-8743-C1EA76B05336}" type="datetimeFigureOut">
              <a:rPr lang="ru-RU" smtClean="0"/>
              <a:t>06.12.2023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7BEAD2-06E8-4166-ADB4-658E583BF3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17A2B0-4761-0DB3-16B8-602861F9A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4B894-8E31-4DE2-85CD-D906AE8260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708402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60F3DB3-58E7-F75F-EAAD-14BC01D7E0F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ru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BAC2C9-C5DB-5728-856E-B8A33755BA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F5C06A-6A82-71FA-C25B-B660EA2ED3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A9E9B-36F1-4FB7-8743-C1EA76B05336}" type="datetimeFigureOut">
              <a:rPr lang="ru-RU" smtClean="0"/>
              <a:t>06.12.2023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CBA735-AA70-C00C-0217-FF855C4B55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DE8673-F274-FD62-37BE-D3F0C9D6C2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4B894-8E31-4DE2-85CD-D906AE8260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061194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7CEAD-02EE-19F0-85CE-FCD01A1B52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ru-R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4770EA6-9D2F-1998-B782-0C32F16D6E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F71D45-4C10-5D51-7696-5DAD874C45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58A4C-FEC7-4A07-A6BE-053D10F4AB48}" type="datetimeFigureOut">
              <a:rPr lang="ru-RU" smtClean="0"/>
              <a:t>06.12.2023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10853F-D158-3162-1569-ED84203891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953798-E057-5ED9-AB91-C828BA9C0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9F7164-1060-4516-870B-18C3225BC4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80180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B30B7-5BF4-0E1B-CAAC-586A7DA078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544D89-4B62-1BF1-1E3D-8DA22159B4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000"/>
            </a:lvl1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1F035B-DA36-6770-3A1B-5BB4263076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58A4C-FEC7-4A07-A6BE-053D10F4AB48}" type="datetimeFigureOut">
              <a:rPr lang="ru-RU" smtClean="0"/>
              <a:t>06.12.2023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73BC75-272C-90A6-64B0-77C5DEA65C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3FC9A1-1FB6-6485-5948-BE9E0ED03D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9F7164-1060-4516-870B-18C3225BC4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24568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B8A6A-A2DC-AE5D-CFC9-8B68C20BF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964F83-9167-AA0A-4BCF-8F582402EB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ABF805-9078-F872-59CF-111A493C22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58A4C-FEC7-4A07-A6BE-053D10F4AB48}" type="datetimeFigureOut">
              <a:rPr lang="ru-RU" smtClean="0"/>
              <a:t>06.12.2023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017648-5D35-5FE8-36F9-33E0EB6ED2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CB5CA4-3B01-6D73-3239-2C64ED916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9F7164-1060-4516-870B-18C3225BC4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1105838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C2711F-400B-159B-5E0D-0501BD651D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B4A3C9-B442-2FB1-D0C9-7734F851E34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ru-R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96A08E-B01B-4FA0-D0E5-C0D4ACEE2A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ru-R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20A317-E1B5-4668-AE98-1CC3FC541A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58A4C-FEC7-4A07-A6BE-053D10F4AB48}" type="datetimeFigureOut">
              <a:rPr lang="ru-RU" smtClean="0"/>
              <a:t>06.12.2023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27A9A6-94E3-C1DE-70AA-5414C5230F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9AC361-F749-A69C-EF88-957A6BF8D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9F7164-1060-4516-870B-18C3225BC4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367339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8AB6A-E479-3A08-180E-8923AFA689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A44E5C-6447-10B7-5A2F-D40AD0DDB8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FD2523-C267-6837-5880-119C331E39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ru-R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5936018-00D8-FCDD-2663-7BE11832C3B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2213FE0-B8D7-176D-6613-846ABD1EEF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ru-R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CA9501C-8F9A-1F99-C689-A8A537C1C2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58A4C-FEC7-4A07-A6BE-053D10F4AB48}" type="datetimeFigureOut">
              <a:rPr lang="ru-RU" smtClean="0"/>
              <a:t>06.12.2023</a:t>
            </a:fld>
            <a:endParaRPr lang="ru-R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6FE024-F21D-E83B-D822-882EF9779C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53AED7-F5EC-E1FA-4B2D-B2BF892F40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9F7164-1060-4516-870B-18C3225BC4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9107532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DCF12F-F8B3-BA89-D562-0E657FCC5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ru-R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3BD9EDD-E821-3626-BEEB-248B065A88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58A4C-FEC7-4A07-A6BE-053D10F4AB48}" type="datetimeFigureOut">
              <a:rPr lang="ru-RU" smtClean="0"/>
              <a:t>06.12.2023</a:t>
            </a:fld>
            <a:endParaRPr lang="ru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DEC883-D38B-3B97-FB32-047CE9405E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6BBE70-6DC6-BF40-F292-A0EF7E069E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9F7164-1060-4516-870B-18C3225BC4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7265448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A0C54EC-5A00-80B7-F8D2-FE51A08556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58A4C-FEC7-4A07-A6BE-053D10F4AB48}" type="datetimeFigureOut">
              <a:rPr lang="ru-RU" smtClean="0"/>
              <a:t>06.12.2023</a:t>
            </a:fld>
            <a:endParaRPr lang="ru-R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3BBD8E1-E7AB-BA2F-184F-1122626325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45D1B6-D843-F4D8-772F-A170FC6462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9F7164-1060-4516-870B-18C3225BC4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792402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8765B-3DD9-7331-D6ED-8865C4EDE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D89216-C982-1F6D-1C06-7509407941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18276A-20F8-7680-B9BC-B24E9786A2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A9E9B-36F1-4FB7-8743-C1EA76B05336}" type="datetimeFigureOut">
              <a:rPr lang="ru-RU" smtClean="0"/>
              <a:t>06.12.2023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CBD7B1-5E29-0E6A-3B30-D86959AAA5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EF4675-320E-B089-9847-B6225E6C60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4B894-8E31-4DE2-85CD-D906AE8260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954746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28B77-C777-C0AC-1903-30F0901EBA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6819D2-0D2A-FCCF-F933-476DB4713E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ru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2B4B8C-16E5-93C6-B9A4-ABC6642CBC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364E02-1BF4-0005-5ED5-642B52884E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58A4C-FEC7-4A07-A6BE-053D10F4AB48}" type="datetimeFigureOut">
              <a:rPr lang="ru-RU" smtClean="0"/>
              <a:t>06.12.2023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346772-96FB-DF32-9B8B-D42B57453E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E41322-E7F3-1239-6E1B-61855A71C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9F7164-1060-4516-870B-18C3225BC4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3071523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1D9741-B5AF-C6BE-3A35-2265770ACF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ru-R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65D7E12-2C61-6031-6FF4-2044AE3F754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6C7CAB-8E16-49E5-6D58-8DE42A34E9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B02107-D7E2-6F9F-38C5-D3EA1B3CFC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58A4C-FEC7-4A07-A6BE-053D10F4AB48}" type="datetimeFigureOut">
              <a:rPr lang="ru-RU" smtClean="0"/>
              <a:t>06.12.2023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F9126E-8530-1432-BAF2-0D69135B21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97872D-5EAD-4312-9239-1C53E261E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9F7164-1060-4516-870B-18C3225BC4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7353467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9F1C1-1883-6F29-614A-F4937A763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ru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1D9A763-449F-8E03-7A47-81999C528D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094A9B-E860-ED66-1F87-FF95D1F2CB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58A4C-FEC7-4A07-A6BE-053D10F4AB48}" type="datetimeFigureOut">
              <a:rPr lang="ru-RU" smtClean="0"/>
              <a:t>06.12.2023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3D7C2F-AFE3-0DA2-0286-75F54A8CE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DDDE04-44B1-A5D1-869D-54A2F5FDB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9F7164-1060-4516-870B-18C3225BC4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7026056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764FB6E-5F6D-9DDD-3EDF-1A9113EF0C1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ru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A888CE8-3843-43E6-AC57-02B41E711F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F21052-B418-47D2-AEDC-5A6C29AC01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58A4C-FEC7-4A07-A6BE-053D10F4AB48}" type="datetimeFigureOut">
              <a:rPr lang="ru-RU" smtClean="0"/>
              <a:t>06.12.2023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9946F9-BDDE-EC4D-A50C-34F4235DDF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4B8162-CA3A-9F81-86B8-B6E48E1F4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9F7164-1060-4516-870B-18C3225BC4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9279847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C7C9C6-C60D-B310-6876-34007A7B57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ru-R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4C65D10-F1C5-A4B8-3AF1-93A6C4EC28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E72AB0-2672-944D-E6CA-8D18552363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20678-CEBE-4304-A2F8-12858EDF9A5A}" type="datetimeFigureOut">
              <a:rPr lang="ru-RU" smtClean="0"/>
              <a:t>06.12.2023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F43BAA-0487-DA53-0ABB-4E86A9A317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77D1A6-DB6F-449A-389C-E4BA799D5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20415-0989-4D80-877E-2A589428E01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7870520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6D6FE2-0C57-FD98-5E96-59100C8CC7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0B57A8-359C-B41A-B78A-EB2EC14954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8FCFB3-AA87-7D20-6703-5DDE9B177E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20678-CEBE-4304-A2F8-12858EDF9A5A}" type="datetimeFigureOut">
              <a:rPr lang="ru-RU" smtClean="0"/>
              <a:t>06.12.2023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789B26-2E43-A0AA-A09D-6E7CD8CA5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1BD0F3-AA54-A89E-0FF1-56C6D2B0CE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20415-0989-4D80-877E-2A589428E01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1932438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20634-65C0-0780-5DC4-9508D7F2F3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783C4A-4AF3-45F5-AFB4-15F1D85553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5809BB-6942-62DE-D235-BFBFD096D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20678-CEBE-4304-A2F8-12858EDF9A5A}" type="datetimeFigureOut">
              <a:rPr lang="ru-RU" smtClean="0"/>
              <a:t>06.12.2023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7A833B-EF64-BBEC-6454-8C70103184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672D66-E535-DCA5-F724-BEA96D3BF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20415-0989-4D80-877E-2A589428E01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9852350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42E5DB-A4C7-657A-8E50-C7B890383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6E9F30-E06E-73FD-DD81-AC42059F2F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ru-R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8362CC-D670-0112-3E51-69707917F8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ru-R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4A8820-B924-B51D-8804-1637B182E7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20678-CEBE-4304-A2F8-12858EDF9A5A}" type="datetimeFigureOut">
              <a:rPr lang="ru-RU" smtClean="0"/>
              <a:t>06.12.2023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16BEAF-E91A-29D7-8185-D67CE393AA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84AAA4-5F2B-72FB-5EB8-CD96C346F5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20415-0989-4D80-877E-2A589428E01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5658792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12120F-07D5-E852-CDED-C710F3A95D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95EA2A-3FF0-FA36-B273-CF88C661BB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8E6CFE-DFDE-1112-1008-1FDCA44F7F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ru-R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184CDD-1A94-1C3A-B3A5-CFB26FDBE43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C8421B5-17C2-518B-17C2-75899AACA33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ru-R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C97B937-7191-90E7-65EF-EB46E9D323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20678-CEBE-4304-A2F8-12858EDF9A5A}" type="datetimeFigureOut">
              <a:rPr lang="ru-RU" smtClean="0"/>
              <a:t>06.12.2023</a:t>
            </a:fld>
            <a:endParaRPr lang="ru-R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338D450-B757-9740-58F2-8C530249DF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E066B87-32B2-9A11-F3DE-242CB35B6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20415-0989-4D80-877E-2A589428E01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4277274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EEC169-20A8-5EED-1329-EAB7DE8F02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ru-R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7A4D02F-CF51-532E-85A5-F4FB7BCFDF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20678-CEBE-4304-A2F8-12858EDF9A5A}" type="datetimeFigureOut">
              <a:rPr lang="ru-RU" smtClean="0"/>
              <a:t>06.12.2023</a:t>
            </a:fld>
            <a:endParaRPr lang="ru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397E76-6B11-D0EF-13DF-FDBF355C2D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B717E-EB63-CCD4-4A54-A56F47ABC0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20415-0989-4D80-877E-2A589428E01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102268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E6158-7AA6-D28A-EA51-17F0D7B7C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7C0816-E304-0D15-0410-9CCD88BC12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7BD386-E7B2-6B60-1073-2C2F0100D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A9E9B-36F1-4FB7-8743-C1EA76B05336}" type="datetimeFigureOut">
              <a:rPr lang="ru-RU" smtClean="0"/>
              <a:t>06.12.2023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648A27-3BB1-4FC5-D4FF-9922FAFB8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AA1C48-63CE-84D6-A9E6-35AFF19AE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4B894-8E31-4DE2-85CD-D906AE8260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5306010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D1D49D8-B638-F64F-906D-E2B287A70A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20678-CEBE-4304-A2F8-12858EDF9A5A}" type="datetimeFigureOut">
              <a:rPr lang="ru-RU" smtClean="0"/>
              <a:t>06.12.2023</a:t>
            </a:fld>
            <a:endParaRPr lang="ru-R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D48135B-08A3-E7FC-50FE-EE8AA44568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3D82CB-C80F-C47C-6ADD-878840475E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20415-0989-4D80-877E-2A589428E01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1570601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59A94-4A25-5FFE-CAAD-92FDAA3E3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283E27-1E18-2428-6E67-30F049A420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ru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54B701-A7C1-E5A3-DCB3-E21CF9E5A8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7EC868-BBD7-E93F-4872-F6BB6D09E5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20678-CEBE-4304-A2F8-12858EDF9A5A}" type="datetimeFigureOut">
              <a:rPr lang="ru-RU" smtClean="0"/>
              <a:t>06.12.2023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D55284-2ED1-FC0D-F585-4FA5627C3F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D09A4E-1D20-5FA4-2942-47C1915F4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20415-0989-4D80-877E-2A589428E01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1387849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D318C9-1E4D-5252-E39E-750A853F3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ru-R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DBE7733-3074-5F83-F639-8EFB8074A98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93C45E-BB16-6035-45F3-0623E3E7FD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6E672D-7CD4-F99F-DC0F-CF8699D240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20678-CEBE-4304-A2F8-12858EDF9A5A}" type="datetimeFigureOut">
              <a:rPr lang="ru-RU" smtClean="0"/>
              <a:t>06.12.2023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A87CFC-4687-BF55-F146-3486223B0A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42EBF6-A14A-A16D-31D9-3FFB343C78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20415-0989-4D80-877E-2A589428E01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7310494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E6767-B041-7CB6-E685-7C6A9D3DF8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ru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35F9B16-5174-C3B7-7F0D-8E0E97BE23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4304F1-203D-62C9-D8E4-A2AD9969E0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20678-CEBE-4304-A2F8-12858EDF9A5A}" type="datetimeFigureOut">
              <a:rPr lang="ru-RU" smtClean="0"/>
              <a:t>06.12.2023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D7B990-00D5-92BE-0992-024C890C18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00C683-8695-83E6-E7CB-688F110917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20415-0989-4D80-877E-2A589428E01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9356565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8BDE587-3F6D-5743-9E0E-8EF7E9E505D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ru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E48BC1-366B-F602-B6EC-8B70B93B90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87FC24-D470-F25C-1A2B-09CF9813A9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20678-CEBE-4304-A2F8-12858EDF9A5A}" type="datetimeFigureOut">
              <a:rPr lang="ru-RU" smtClean="0"/>
              <a:t>06.12.2023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432D79-884F-5295-E047-50FF75029A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F4059F-771B-8D00-8349-F66C40012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20415-0989-4D80-877E-2A589428E01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6013884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06B37-5EBE-F58F-67A9-FE7CBA47B6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ru-R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53C459-DFA2-086B-5E91-ABCC996FCB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7FDAD9-AA6C-CF7A-CE5B-E24F4B8008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F207C-DFF5-4777-8003-FD1C5C869870}" type="datetimeFigureOut">
              <a:rPr lang="ru-RU" smtClean="0"/>
              <a:t>06.12.2023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5A9361-7C6F-A9AB-675A-A6CAA9425A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C99C75-81C7-004A-0571-9D077B42D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234B7-49A1-4287-967C-3F8511F7CBA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2529690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CF8311-21C6-9BBE-F17B-A7E30DFF6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62D331-3B0E-12D8-7567-B62528F145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C52600-E29A-2A32-32A4-8BEEE9C2BE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F207C-DFF5-4777-8003-FD1C5C869870}" type="datetimeFigureOut">
              <a:rPr lang="ru-RU" smtClean="0"/>
              <a:t>06.12.2023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5BD79C-16D0-BC3F-BEE4-1B29A3B9DD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FEDFF5-AA47-4F4F-C65F-8A99A1A02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234B7-49A1-4287-967C-3F8511F7CBA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4403062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E773C-9163-3F33-C4E0-A3D0D72F4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18D342-973F-8867-16E6-4D38185B15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4CB587-6AD9-7057-2E9D-195AF639E3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F207C-DFF5-4777-8003-FD1C5C869870}" type="datetimeFigureOut">
              <a:rPr lang="ru-RU" smtClean="0"/>
              <a:t>06.12.2023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16AC18-0F08-91AD-1AE7-304DA4FD0C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CB86D6-9906-8FE9-A27D-59CCAAB32B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234B7-49A1-4287-967C-3F8511F7CBA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3909587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B0D98C-B3BD-F971-B89E-1C5C2FCBA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D037AF-EFDE-5083-D2B2-15F1E60098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ru-R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0D79B8-FD75-0C6C-E862-E4CCE496DF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ru-R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1457C3-2C8B-B963-FED4-AC66F2FB7A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F207C-DFF5-4777-8003-FD1C5C869870}" type="datetimeFigureOut">
              <a:rPr lang="ru-RU" smtClean="0"/>
              <a:t>06.12.2023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0C3636-5663-6576-1B57-28FFADD5C2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F62193-F86C-DCC1-C667-308DE10CF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234B7-49A1-4287-967C-3F8511F7CBA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8255649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5719F5-5928-FD06-15DF-D1233C4CA6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95A69A-4922-02FF-A763-C87068F0AB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C7C1ED-C954-8C66-3050-9EFC052B74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ru-R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9260AFF-7A27-B1BA-4333-DC217C596F2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33724C0-5958-B3D2-2795-67E18849D3A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ru-R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2486A55-0C1F-08FD-AD12-384535060A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F207C-DFF5-4777-8003-FD1C5C869870}" type="datetimeFigureOut">
              <a:rPr lang="ru-RU" smtClean="0"/>
              <a:t>06.12.2023</a:t>
            </a:fld>
            <a:endParaRPr lang="ru-R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689C522-2CD5-B4D2-5678-5595F80113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EC97182-B7D2-13F2-9748-FACD2B6BA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234B7-49A1-4287-967C-3F8511F7CBA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699851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8F5DA9-631A-7ED6-85E8-58DA34ED21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381CEA-E93E-1AED-8FC8-C7A32E95A7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ru-R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B5B393-6925-59C1-5909-31D4A2F6BD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ru-R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1A7C05-9A24-B678-F3BF-9C4BC10F2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A9E9B-36F1-4FB7-8743-C1EA76B05336}" type="datetimeFigureOut">
              <a:rPr lang="ru-RU" smtClean="0"/>
              <a:t>06.12.2023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61D27F-AF93-0B04-5E17-103AAECA0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6552EA-5231-D60E-BC65-5EC941BB4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4B894-8E31-4DE2-85CD-D906AE8260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9735917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AF8C25-5761-45E7-BAE7-AA35ACDBEB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ru-R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D512126-C52D-A176-D3C9-9EC935031A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F207C-DFF5-4777-8003-FD1C5C869870}" type="datetimeFigureOut">
              <a:rPr lang="ru-RU" smtClean="0"/>
              <a:t>06.12.2023</a:t>
            </a:fld>
            <a:endParaRPr lang="ru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FD4974-3E0E-ECD3-ECF7-6CF8C86D0B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D4C2C3-DC9D-119A-923E-11FDF181D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234B7-49A1-4287-967C-3F8511F7CBA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231726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2D9504-5E7C-D501-C487-1CC96D9AA0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F207C-DFF5-4777-8003-FD1C5C869870}" type="datetimeFigureOut">
              <a:rPr lang="ru-RU" smtClean="0"/>
              <a:t>06.12.2023</a:t>
            </a:fld>
            <a:endParaRPr lang="ru-R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620B325-9C39-1DED-AF32-632AA1D66B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378C8A-2DBA-BDAD-32D7-0300645BBF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234B7-49A1-4287-967C-3F8511F7CBA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4934879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5B26D3-6BB8-BCFB-E457-E75707B3B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885155-91A0-DED3-4F5C-FE81382032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ru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B55633-9BA7-8342-8030-18EFC8A2AF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8FFB81-411F-AF66-EDAE-0E25C59474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F207C-DFF5-4777-8003-FD1C5C869870}" type="datetimeFigureOut">
              <a:rPr lang="ru-RU" smtClean="0"/>
              <a:t>06.12.2023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07079D-3151-FD3B-A78D-4F20C1514A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E9E4C2-05CD-32E0-96BC-FB104D6D1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234B7-49A1-4287-967C-3F8511F7CBA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1883689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3F330-0BB9-BF8A-B9F8-F90700751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ru-R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C5880ED-6267-1AC6-A5EC-D1647612AFE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2F4185-8561-D488-35EA-763877B4B9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A1F975-D473-1945-CA82-5684794F2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F207C-DFF5-4777-8003-FD1C5C869870}" type="datetimeFigureOut">
              <a:rPr lang="ru-RU" smtClean="0"/>
              <a:t>06.12.2023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A542CB-875C-0593-56A3-EE936BD6F4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801F41-06FF-544A-6F6A-75568C2AE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234B7-49A1-4287-967C-3F8511F7CBA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7064681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D202BB-397E-28A2-5339-2CB3AB0E2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ru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D67B3C0-216B-23B3-8725-91BE1354E5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6B4378-F959-7580-87E1-0D011DDFC7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F207C-DFF5-4777-8003-FD1C5C869870}" type="datetimeFigureOut">
              <a:rPr lang="ru-RU" smtClean="0"/>
              <a:t>06.12.2023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26A75E-5BED-A570-ECCA-D7D82E234F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7146C6-332E-9BF7-CB55-BDECACBC5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234B7-49A1-4287-967C-3F8511F7CBA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8275409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DF77D32-DA17-C365-6CD6-5B3156A3CA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ru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54E74B4-EB4D-FE6D-1EC0-973E0BD382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3F2D4F-969D-076C-3F1F-88F0768301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F207C-DFF5-4777-8003-FD1C5C869870}" type="datetimeFigureOut">
              <a:rPr lang="ru-RU" smtClean="0"/>
              <a:t>06.12.2023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715362-40B8-7878-24AD-4ABCC5CC78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35ED54-3E85-0636-36EB-05D4FA5E57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234B7-49A1-4287-967C-3F8511F7CBA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714104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21035-D24D-AC06-DCF9-03D6B8995F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AB9A9A-D006-5630-1120-ECC55DE6B5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307FF4-BE34-1FF5-E6A9-1B1F1418F8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ru-R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426E0B0-1DF0-4A52-13D0-609CAF557B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CCEC26C-E3C3-9F0C-B687-F3369BC68F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ru-R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86D6D75-3A5F-FE8E-3C83-333E5BF683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A9E9B-36F1-4FB7-8743-C1EA76B05336}" type="datetimeFigureOut">
              <a:rPr lang="ru-RU" smtClean="0"/>
              <a:t>06.12.2023</a:t>
            </a:fld>
            <a:endParaRPr lang="ru-R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4ABBBFE-011E-3183-324A-486EE2BC6E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C56FA9C-02EC-218A-C17C-762BC8638A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4B894-8E31-4DE2-85CD-D906AE8260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901554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2F7327-3D8B-C6F3-B95B-70E44566ED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 anchor="t">
            <a:normAutofit/>
          </a:bodyPr>
          <a:lstStyle>
            <a:lvl1pPr>
              <a:defRPr sz="2000" b="1"/>
            </a:lvl1pPr>
          </a:lstStyle>
          <a:p>
            <a:r>
              <a:rPr lang="en-GB" dirty="0"/>
              <a:t>Click to edit Master title style</a:t>
            </a:r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6858EF-A1F5-F55D-DCB5-758652A2C0E5}"/>
              </a:ext>
            </a:extLst>
          </p:cNvPr>
          <p:cNvSpPr txBox="1"/>
          <p:nvPr userDrawn="1"/>
        </p:nvSpPr>
        <p:spPr>
          <a:xfrm>
            <a:off x="7998691" y="4941454"/>
            <a:ext cx="1376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9F93734-CF00-B81B-F52E-4B4C6EA9138B}"/>
              </a:ext>
            </a:extLst>
          </p:cNvPr>
          <p:cNvSpPr txBox="1"/>
          <p:nvPr userDrawn="1"/>
        </p:nvSpPr>
        <p:spPr>
          <a:xfrm>
            <a:off x="7881498" y="2301011"/>
            <a:ext cx="10192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Results:</a:t>
            </a:r>
            <a:endParaRPr lang="ru-RU" sz="20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EBEEEFC-6C9D-8D7E-1D40-E90C49051AF8}"/>
              </a:ext>
            </a:extLst>
          </p:cNvPr>
          <p:cNvSpPr txBox="1"/>
          <p:nvPr userDrawn="1"/>
        </p:nvSpPr>
        <p:spPr>
          <a:xfrm>
            <a:off x="7881498" y="4566471"/>
            <a:ext cx="14021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Comments:</a:t>
            </a:r>
            <a:endParaRPr lang="ru-RU" sz="2000" b="1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64492421-7BCD-0A41-931C-F327351365E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998691" y="2701121"/>
            <a:ext cx="3995513" cy="1760883"/>
          </a:xfrm>
        </p:spPr>
        <p:txBody>
          <a:bodyPr/>
          <a:lstStyle>
            <a:lvl1pPr>
              <a:defRPr sz="1800"/>
            </a:lvl1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ru-RU" dirty="0"/>
          </a:p>
        </p:txBody>
      </p:sp>
      <p:sp>
        <p:nvSpPr>
          <p:cNvPr id="32" name="Text Placeholder 30">
            <a:extLst>
              <a:ext uri="{FF2B5EF4-FFF2-40B4-BE49-F238E27FC236}">
                <a16:creationId xmlns:a16="http://schemas.microsoft.com/office/drawing/2014/main" id="{F1BBD2AC-554A-141C-468D-34A2F51E7A4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998691" y="4960419"/>
            <a:ext cx="3995513" cy="1760883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C6CC66-D809-4BAA-50B3-ED40E846C215}"/>
              </a:ext>
            </a:extLst>
          </p:cNvPr>
          <p:cNvSpPr txBox="1"/>
          <p:nvPr userDrawn="1"/>
        </p:nvSpPr>
        <p:spPr>
          <a:xfrm>
            <a:off x="8124801" y="75738"/>
            <a:ext cx="1551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Adrian’s plots:</a:t>
            </a:r>
            <a:endParaRPr lang="ru-RU" b="1" dirty="0"/>
          </a:p>
        </p:txBody>
      </p:sp>
    </p:spTree>
    <p:extLst>
      <p:ext uri="{BB962C8B-B14F-4D97-AF65-F5344CB8AC3E}">
        <p14:creationId xmlns:p14="http://schemas.microsoft.com/office/powerpoint/2010/main" val="11146200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2794D9-4D98-3CA3-BE7B-9225963594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ru-R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6D9C01F-208C-A5A6-4B57-395F5CF58D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A9E9B-36F1-4FB7-8743-C1EA76B05336}" type="datetimeFigureOut">
              <a:rPr lang="ru-RU" smtClean="0"/>
              <a:t>06.12.2023</a:t>
            </a:fld>
            <a:endParaRPr lang="ru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E71BCC-7D84-1F42-3520-2D15EE5D56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E073AB-CB08-B5A9-3C58-23C0571A74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4B894-8E31-4DE2-85CD-D906AE8260CD}" type="slidenum">
              <a:rPr lang="ru-RU" smtClean="0"/>
              <a:t>‹#›</a:t>
            </a:fld>
            <a:endParaRPr lang="ru-RU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17FB572-EBD4-9341-EDA2-7F4C84D65D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6763" y="3325813"/>
            <a:ext cx="914400" cy="9144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430309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44B7B24-DD54-6694-D03D-E89DBB6E46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A9E9B-36F1-4FB7-8743-C1EA76B05336}" type="datetimeFigureOut">
              <a:rPr lang="ru-RU" smtClean="0"/>
              <a:t>06.12.2023</a:t>
            </a:fld>
            <a:endParaRPr lang="ru-R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13A3029-2DD1-5C18-6BF3-5E2A15AD2A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54A91A-3929-244E-95C1-ADAF2A0CBB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4B894-8E31-4DE2-85CD-D906AE8260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888409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62A948-22DE-E489-DE6E-B44388DD2B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150723-5706-736D-88AE-991E921C1A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ru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4A1836-247E-9118-DE1C-2427BC25D2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3D5FC2-C20C-BDCA-8391-9B5C9CBB1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A9E9B-36F1-4FB7-8743-C1EA76B05336}" type="datetimeFigureOut">
              <a:rPr lang="ru-RU" smtClean="0"/>
              <a:t>06.12.2023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1BBF47-23EE-D350-333C-A66C235C4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B90946-C545-463E-C731-6BA06DB10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4B894-8E31-4DE2-85CD-D906AE8260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488589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44C557-A176-0522-A9C8-A54D257E2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2C2B3C-8DB7-AE26-6E4F-0D7682326B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425F43-A0D0-592C-B2D0-3E3D86F2B0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DA9E9B-36F1-4FB7-8743-C1EA76B05336}" type="datetimeFigureOut">
              <a:rPr lang="ru-RU" smtClean="0"/>
              <a:t>06.12.2023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E3928F-8E50-3C32-EDCB-D5FC524CBB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E5CC05-2CFB-21D7-E3AC-03449D70BC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14B894-8E31-4DE2-85CD-D906AE8260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286403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72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5649943-4AAB-6646-DFD9-D4AE78D3FA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EEAA4F-907E-94AC-B236-52C91F82BA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18B605-E95B-11DA-3ED4-3FFCA7CF35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458A4C-FEC7-4A07-A6BE-053D10F4AB48}" type="datetimeFigureOut">
              <a:rPr lang="ru-RU" smtClean="0"/>
              <a:t>06.12.2023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50BBC9-AA41-36A4-F97D-88A1EFB9AE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53B55A-AD87-D251-3646-C7B8E1AAE8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9F7164-1060-4516-870B-18C3225BC4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864986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9CAD097-0212-2E86-B340-6FED509AA3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897F5D-5AA6-94E7-3958-F509055CD2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98D2F2-0AAA-81BD-DF72-3E3BCCAA4C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B20678-CEBE-4304-A2F8-12858EDF9A5A}" type="datetimeFigureOut">
              <a:rPr lang="ru-RU" smtClean="0"/>
              <a:t>06.12.2023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9DA016-D33A-1241-8E81-4474116977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8712C3-BF83-2DD3-7EDA-D994D134C4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920415-0989-4D80-877E-2A589428E01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742930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CCB80C8-4863-DCA9-DEF5-7D7A71B9CF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E5CA0D-9BD5-5011-0903-8EF7CF7104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3810C4-2CC5-4F5D-5228-D8DF95D530B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EF207C-DFF5-4777-8003-FD1C5C869870}" type="datetimeFigureOut">
              <a:rPr lang="ru-RU" smtClean="0"/>
              <a:t>06.12.2023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C907FE-A810-0124-C4CB-12A813B735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3F6FB9-FB06-A70F-D807-9DA4E3D462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0234B7-49A1-4287-967C-3F8511F7CBA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90383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4.bin"/><Relationship Id="rId3" Type="http://schemas.openxmlformats.org/officeDocument/2006/relationships/image" Target="../media/image27.wmf"/><Relationship Id="rId7" Type="http://schemas.openxmlformats.org/officeDocument/2006/relationships/image" Target="../media/image29.wmf"/><Relationship Id="rId2" Type="http://schemas.openxmlformats.org/officeDocument/2006/relationships/oleObject" Target="../embeddings/oleObject21.bin"/><Relationship Id="rId1" Type="http://schemas.openxmlformats.org/officeDocument/2006/relationships/slideLayout" Target="../slideLayouts/slideLayout6.xml"/><Relationship Id="rId6" Type="http://schemas.openxmlformats.org/officeDocument/2006/relationships/oleObject" Target="../embeddings/oleObject23.bin"/><Relationship Id="rId11" Type="http://schemas.openxmlformats.org/officeDocument/2006/relationships/image" Target="../media/image31.wmf"/><Relationship Id="rId5" Type="http://schemas.openxmlformats.org/officeDocument/2006/relationships/image" Target="../media/image28.wmf"/><Relationship Id="rId10" Type="http://schemas.openxmlformats.org/officeDocument/2006/relationships/oleObject" Target="../embeddings/oleObject25.bin"/><Relationship Id="rId4" Type="http://schemas.openxmlformats.org/officeDocument/2006/relationships/oleObject" Target="../embeddings/oleObject22.bin"/><Relationship Id="rId9" Type="http://schemas.openxmlformats.org/officeDocument/2006/relationships/image" Target="../media/image30.w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jpeg"/><Relationship Id="rId5" Type="http://schemas.openxmlformats.org/officeDocument/2006/relationships/image" Target="../media/image35.jpeg"/><Relationship Id="rId4" Type="http://schemas.openxmlformats.org/officeDocument/2006/relationships/image" Target="../media/image34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9.bin"/><Relationship Id="rId3" Type="http://schemas.openxmlformats.org/officeDocument/2006/relationships/image" Target="../media/image37.wmf"/><Relationship Id="rId7" Type="http://schemas.openxmlformats.org/officeDocument/2006/relationships/image" Target="../media/image39.wmf"/><Relationship Id="rId2" Type="http://schemas.openxmlformats.org/officeDocument/2006/relationships/oleObject" Target="../embeddings/oleObject26.bin"/><Relationship Id="rId1" Type="http://schemas.openxmlformats.org/officeDocument/2006/relationships/slideLayout" Target="../slideLayouts/slideLayout6.xml"/><Relationship Id="rId6" Type="http://schemas.openxmlformats.org/officeDocument/2006/relationships/oleObject" Target="../embeddings/oleObject28.bin"/><Relationship Id="rId11" Type="http://schemas.openxmlformats.org/officeDocument/2006/relationships/image" Target="../media/image41.wmf"/><Relationship Id="rId5" Type="http://schemas.openxmlformats.org/officeDocument/2006/relationships/image" Target="../media/image38.wmf"/><Relationship Id="rId10" Type="http://schemas.openxmlformats.org/officeDocument/2006/relationships/oleObject" Target="../embeddings/oleObject30.bin"/><Relationship Id="rId4" Type="http://schemas.openxmlformats.org/officeDocument/2006/relationships/oleObject" Target="../embeddings/oleObject27.bin"/><Relationship Id="rId9" Type="http://schemas.openxmlformats.org/officeDocument/2006/relationships/image" Target="../media/image40.w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jpeg"/><Relationship Id="rId3" Type="http://schemas.openxmlformats.org/officeDocument/2006/relationships/image" Target="../media/image42.emf"/><Relationship Id="rId7" Type="http://schemas.openxmlformats.org/officeDocument/2006/relationships/image" Target="../media/image44.jpe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4.bin"/><Relationship Id="rId3" Type="http://schemas.openxmlformats.org/officeDocument/2006/relationships/image" Target="../media/image46.wmf"/><Relationship Id="rId7" Type="http://schemas.openxmlformats.org/officeDocument/2006/relationships/image" Target="../media/image48.wmf"/><Relationship Id="rId2" Type="http://schemas.openxmlformats.org/officeDocument/2006/relationships/oleObject" Target="../embeddings/oleObject31.bin"/><Relationship Id="rId1" Type="http://schemas.openxmlformats.org/officeDocument/2006/relationships/slideLayout" Target="../slideLayouts/slideLayout6.xml"/><Relationship Id="rId6" Type="http://schemas.openxmlformats.org/officeDocument/2006/relationships/oleObject" Target="../embeddings/oleObject33.bin"/><Relationship Id="rId5" Type="http://schemas.openxmlformats.org/officeDocument/2006/relationships/image" Target="../media/image47.wmf"/><Relationship Id="rId4" Type="http://schemas.openxmlformats.org/officeDocument/2006/relationships/oleObject" Target="../embeddings/oleObject32.bin"/><Relationship Id="rId9" Type="http://schemas.openxmlformats.org/officeDocument/2006/relationships/image" Target="../media/image49.wm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8.bin"/><Relationship Id="rId3" Type="http://schemas.openxmlformats.org/officeDocument/2006/relationships/image" Target="../media/image50.wmf"/><Relationship Id="rId7" Type="http://schemas.openxmlformats.org/officeDocument/2006/relationships/image" Target="../media/image52.wmf"/><Relationship Id="rId2" Type="http://schemas.openxmlformats.org/officeDocument/2006/relationships/oleObject" Target="../embeddings/oleObject35.bin"/><Relationship Id="rId1" Type="http://schemas.openxmlformats.org/officeDocument/2006/relationships/slideLayout" Target="../slideLayouts/slideLayout6.xml"/><Relationship Id="rId6" Type="http://schemas.openxmlformats.org/officeDocument/2006/relationships/oleObject" Target="../embeddings/oleObject37.bin"/><Relationship Id="rId11" Type="http://schemas.openxmlformats.org/officeDocument/2006/relationships/image" Target="../media/image54.wmf"/><Relationship Id="rId5" Type="http://schemas.openxmlformats.org/officeDocument/2006/relationships/image" Target="../media/image51.wmf"/><Relationship Id="rId10" Type="http://schemas.openxmlformats.org/officeDocument/2006/relationships/oleObject" Target="../embeddings/oleObject39.bin"/><Relationship Id="rId4" Type="http://schemas.openxmlformats.org/officeDocument/2006/relationships/oleObject" Target="../embeddings/oleObject36.bin"/><Relationship Id="rId9" Type="http://schemas.openxmlformats.org/officeDocument/2006/relationships/image" Target="../media/image53.w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wmf"/><Relationship Id="rId7" Type="http://schemas.openxmlformats.org/officeDocument/2006/relationships/image" Target="../media/image57.wmf"/><Relationship Id="rId2" Type="http://schemas.openxmlformats.org/officeDocument/2006/relationships/oleObject" Target="../embeddings/oleObject40.bin"/><Relationship Id="rId1" Type="http://schemas.openxmlformats.org/officeDocument/2006/relationships/slideLayout" Target="../slideLayouts/slideLayout6.xml"/><Relationship Id="rId6" Type="http://schemas.openxmlformats.org/officeDocument/2006/relationships/oleObject" Target="../embeddings/oleObject42.bin"/><Relationship Id="rId5" Type="http://schemas.openxmlformats.org/officeDocument/2006/relationships/image" Target="../media/image56.wmf"/><Relationship Id="rId4" Type="http://schemas.openxmlformats.org/officeDocument/2006/relationships/oleObject" Target="../embeddings/oleObject41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wmf"/><Relationship Id="rId7" Type="http://schemas.openxmlformats.org/officeDocument/2006/relationships/image" Target="../media/image60.wmf"/><Relationship Id="rId2" Type="http://schemas.openxmlformats.org/officeDocument/2006/relationships/oleObject" Target="../embeddings/oleObject43.bin"/><Relationship Id="rId1" Type="http://schemas.openxmlformats.org/officeDocument/2006/relationships/slideLayout" Target="../slideLayouts/slideLayout6.xml"/><Relationship Id="rId6" Type="http://schemas.openxmlformats.org/officeDocument/2006/relationships/oleObject" Target="../embeddings/oleObject45.bin"/><Relationship Id="rId5" Type="http://schemas.openxmlformats.org/officeDocument/2006/relationships/image" Target="../media/image59.wmf"/><Relationship Id="rId4" Type="http://schemas.openxmlformats.org/officeDocument/2006/relationships/oleObject" Target="../embeddings/oleObject44.bin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7" Type="http://schemas.openxmlformats.org/officeDocument/2006/relationships/image" Target="../media/image66.jpeg"/><Relationship Id="rId2" Type="http://schemas.openxmlformats.org/officeDocument/2006/relationships/image" Target="../media/image6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jpeg"/><Relationship Id="rId5" Type="http://schemas.openxmlformats.org/officeDocument/2006/relationships/image" Target="../media/image64.jpeg"/><Relationship Id="rId4" Type="http://schemas.openxmlformats.org/officeDocument/2006/relationships/image" Target="../media/image63.jpe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9.bin"/><Relationship Id="rId3" Type="http://schemas.openxmlformats.org/officeDocument/2006/relationships/image" Target="../media/image67.wmf"/><Relationship Id="rId7" Type="http://schemas.openxmlformats.org/officeDocument/2006/relationships/image" Target="../media/image69.wmf"/><Relationship Id="rId2" Type="http://schemas.openxmlformats.org/officeDocument/2006/relationships/oleObject" Target="../embeddings/oleObject46.bin"/><Relationship Id="rId1" Type="http://schemas.openxmlformats.org/officeDocument/2006/relationships/slideLayout" Target="../slideLayouts/slideLayout6.xml"/><Relationship Id="rId6" Type="http://schemas.openxmlformats.org/officeDocument/2006/relationships/oleObject" Target="../embeddings/oleObject48.bin"/><Relationship Id="rId11" Type="http://schemas.openxmlformats.org/officeDocument/2006/relationships/image" Target="../media/image71.wmf"/><Relationship Id="rId5" Type="http://schemas.openxmlformats.org/officeDocument/2006/relationships/image" Target="../media/image68.wmf"/><Relationship Id="rId10" Type="http://schemas.openxmlformats.org/officeDocument/2006/relationships/oleObject" Target="../embeddings/oleObject50.bin"/><Relationship Id="rId4" Type="http://schemas.openxmlformats.org/officeDocument/2006/relationships/oleObject" Target="../embeddings/oleObject47.bin"/><Relationship Id="rId9" Type="http://schemas.openxmlformats.org/officeDocument/2006/relationships/image" Target="../media/image70.w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4.bin"/><Relationship Id="rId3" Type="http://schemas.openxmlformats.org/officeDocument/2006/relationships/image" Target="../media/image72.wmf"/><Relationship Id="rId7" Type="http://schemas.openxmlformats.org/officeDocument/2006/relationships/image" Target="../media/image74.wmf"/><Relationship Id="rId2" Type="http://schemas.openxmlformats.org/officeDocument/2006/relationships/oleObject" Target="../embeddings/oleObject51.bin"/><Relationship Id="rId1" Type="http://schemas.openxmlformats.org/officeDocument/2006/relationships/slideLayout" Target="../slideLayouts/slideLayout6.xml"/><Relationship Id="rId6" Type="http://schemas.openxmlformats.org/officeDocument/2006/relationships/oleObject" Target="../embeddings/oleObject53.bin"/><Relationship Id="rId5" Type="http://schemas.openxmlformats.org/officeDocument/2006/relationships/image" Target="../media/image73.wmf"/><Relationship Id="rId4" Type="http://schemas.openxmlformats.org/officeDocument/2006/relationships/oleObject" Target="../embeddings/oleObject52.bin"/><Relationship Id="rId9" Type="http://schemas.openxmlformats.org/officeDocument/2006/relationships/image" Target="../media/image75.wm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8.bin"/><Relationship Id="rId3" Type="http://schemas.openxmlformats.org/officeDocument/2006/relationships/image" Target="../media/image76.wmf"/><Relationship Id="rId7" Type="http://schemas.openxmlformats.org/officeDocument/2006/relationships/image" Target="../media/image78.wmf"/><Relationship Id="rId2" Type="http://schemas.openxmlformats.org/officeDocument/2006/relationships/oleObject" Target="../embeddings/oleObject55.bin"/><Relationship Id="rId1" Type="http://schemas.openxmlformats.org/officeDocument/2006/relationships/slideLayout" Target="../slideLayouts/slideLayout6.xml"/><Relationship Id="rId6" Type="http://schemas.openxmlformats.org/officeDocument/2006/relationships/oleObject" Target="../embeddings/oleObject57.bin"/><Relationship Id="rId11" Type="http://schemas.openxmlformats.org/officeDocument/2006/relationships/image" Target="../media/image80.wmf"/><Relationship Id="rId5" Type="http://schemas.openxmlformats.org/officeDocument/2006/relationships/image" Target="../media/image77.wmf"/><Relationship Id="rId10" Type="http://schemas.openxmlformats.org/officeDocument/2006/relationships/oleObject" Target="../embeddings/oleObject59.bin"/><Relationship Id="rId4" Type="http://schemas.openxmlformats.org/officeDocument/2006/relationships/oleObject" Target="../embeddings/oleObject56.bin"/><Relationship Id="rId9" Type="http://schemas.openxmlformats.org/officeDocument/2006/relationships/image" Target="../media/image79.w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7" Type="http://schemas.openxmlformats.org/officeDocument/2006/relationships/image" Target="../media/image86.jpeg"/><Relationship Id="rId2" Type="http://schemas.openxmlformats.org/officeDocument/2006/relationships/image" Target="../media/image8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jpeg"/><Relationship Id="rId5" Type="http://schemas.openxmlformats.org/officeDocument/2006/relationships/image" Target="../media/image84.jpeg"/><Relationship Id="rId4" Type="http://schemas.openxmlformats.org/officeDocument/2006/relationships/image" Target="../media/image83.jpe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3.bin"/><Relationship Id="rId3" Type="http://schemas.openxmlformats.org/officeDocument/2006/relationships/image" Target="../media/image87.wmf"/><Relationship Id="rId7" Type="http://schemas.openxmlformats.org/officeDocument/2006/relationships/image" Target="../media/image89.wmf"/><Relationship Id="rId2" Type="http://schemas.openxmlformats.org/officeDocument/2006/relationships/oleObject" Target="../embeddings/oleObject60.bin"/><Relationship Id="rId1" Type="http://schemas.openxmlformats.org/officeDocument/2006/relationships/slideLayout" Target="../slideLayouts/slideLayout6.xml"/><Relationship Id="rId6" Type="http://schemas.openxmlformats.org/officeDocument/2006/relationships/oleObject" Target="../embeddings/oleObject62.bin"/><Relationship Id="rId11" Type="http://schemas.openxmlformats.org/officeDocument/2006/relationships/image" Target="../media/image91.wmf"/><Relationship Id="rId5" Type="http://schemas.openxmlformats.org/officeDocument/2006/relationships/image" Target="../media/image88.wmf"/><Relationship Id="rId10" Type="http://schemas.openxmlformats.org/officeDocument/2006/relationships/oleObject" Target="../embeddings/oleObject64.bin"/><Relationship Id="rId4" Type="http://schemas.openxmlformats.org/officeDocument/2006/relationships/oleObject" Target="../embeddings/oleObject61.bin"/><Relationship Id="rId9" Type="http://schemas.openxmlformats.org/officeDocument/2006/relationships/image" Target="../media/image90.wmf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8.bin"/><Relationship Id="rId3" Type="http://schemas.openxmlformats.org/officeDocument/2006/relationships/image" Target="../media/image92.wmf"/><Relationship Id="rId7" Type="http://schemas.openxmlformats.org/officeDocument/2006/relationships/image" Target="../media/image94.wmf"/><Relationship Id="rId2" Type="http://schemas.openxmlformats.org/officeDocument/2006/relationships/oleObject" Target="../embeddings/oleObject65.bin"/><Relationship Id="rId1" Type="http://schemas.openxmlformats.org/officeDocument/2006/relationships/slideLayout" Target="../slideLayouts/slideLayout6.xml"/><Relationship Id="rId6" Type="http://schemas.openxmlformats.org/officeDocument/2006/relationships/oleObject" Target="../embeddings/oleObject67.bin"/><Relationship Id="rId5" Type="http://schemas.openxmlformats.org/officeDocument/2006/relationships/image" Target="../media/image93.wmf"/><Relationship Id="rId4" Type="http://schemas.openxmlformats.org/officeDocument/2006/relationships/oleObject" Target="../embeddings/oleObject66.bin"/><Relationship Id="rId9" Type="http://schemas.openxmlformats.org/officeDocument/2006/relationships/image" Target="../media/image95.wmf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2.bin"/><Relationship Id="rId3" Type="http://schemas.openxmlformats.org/officeDocument/2006/relationships/image" Target="../media/image96.wmf"/><Relationship Id="rId7" Type="http://schemas.openxmlformats.org/officeDocument/2006/relationships/image" Target="../media/image98.wmf"/><Relationship Id="rId2" Type="http://schemas.openxmlformats.org/officeDocument/2006/relationships/oleObject" Target="../embeddings/oleObject69.bin"/><Relationship Id="rId1" Type="http://schemas.openxmlformats.org/officeDocument/2006/relationships/slideLayout" Target="../slideLayouts/slideLayout6.xml"/><Relationship Id="rId6" Type="http://schemas.openxmlformats.org/officeDocument/2006/relationships/oleObject" Target="../embeddings/oleObject71.bin"/><Relationship Id="rId5" Type="http://schemas.openxmlformats.org/officeDocument/2006/relationships/image" Target="../media/image97.wmf"/><Relationship Id="rId4" Type="http://schemas.openxmlformats.org/officeDocument/2006/relationships/oleObject" Target="../embeddings/oleObject70.bin"/><Relationship Id="rId9" Type="http://schemas.openxmlformats.org/officeDocument/2006/relationships/image" Target="../media/image99.wmf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jpeg"/><Relationship Id="rId3" Type="http://schemas.openxmlformats.org/officeDocument/2006/relationships/image" Target="../media/image82.jpeg"/><Relationship Id="rId7" Type="http://schemas.openxmlformats.org/officeDocument/2006/relationships/image" Target="../media/image86.jpeg"/><Relationship Id="rId12" Type="http://schemas.openxmlformats.org/officeDocument/2006/relationships/image" Target="../media/image105.jpeg"/><Relationship Id="rId2" Type="http://schemas.openxmlformats.org/officeDocument/2006/relationships/image" Target="../media/image10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jpeg"/><Relationship Id="rId11" Type="http://schemas.openxmlformats.org/officeDocument/2006/relationships/image" Target="../media/image104.jpeg"/><Relationship Id="rId5" Type="http://schemas.openxmlformats.org/officeDocument/2006/relationships/image" Target="../media/image84.jpeg"/><Relationship Id="rId10" Type="http://schemas.openxmlformats.org/officeDocument/2006/relationships/image" Target="../media/image103.jpeg"/><Relationship Id="rId4" Type="http://schemas.openxmlformats.org/officeDocument/2006/relationships/image" Target="../media/image83.jpeg"/><Relationship Id="rId9" Type="http://schemas.openxmlformats.org/officeDocument/2006/relationships/image" Target="../media/image102.jpe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6.bin"/><Relationship Id="rId3" Type="http://schemas.openxmlformats.org/officeDocument/2006/relationships/image" Target="../media/image106.wmf"/><Relationship Id="rId7" Type="http://schemas.openxmlformats.org/officeDocument/2006/relationships/image" Target="../media/image108.wmf"/><Relationship Id="rId2" Type="http://schemas.openxmlformats.org/officeDocument/2006/relationships/oleObject" Target="../embeddings/oleObject73.bin"/><Relationship Id="rId1" Type="http://schemas.openxmlformats.org/officeDocument/2006/relationships/slideLayout" Target="../slideLayouts/slideLayout6.xml"/><Relationship Id="rId6" Type="http://schemas.openxmlformats.org/officeDocument/2006/relationships/oleObject" Target="../embeddings/oleObject75.bin"/><Relationship Id="rId11" Type="http://schemas.openxmlformats.org/officeDocument/2006/relationships/image" Target="../media/image110.wmf"/><Relationship Id="rId5" Type="http://schemas.openxmlformats.org/officeDocument/2006/relationships/image" Target="../media/image107.wmf"/><Relationship Id="rId10" Type="http://schemas.openxmlformats.org/officeDocument/2006/relationships/oleObject" Target="../embeddings/oleObject77.bin"/><Relationship Id="rId4" Type="http://schemas.openxmlformats.org/officeDocument/2006/relationships/oleObject" Target="../embeddings/oleObject74.bin"/><Relationship Id="rId9" Type="http://schemas.openxmlformats.org/officeDocument/2006/relationships/image" Target="../media/image109.w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jpeg"/><Relationship Id="rId2" Type="http://schemas.openxmlformats.org/officeDocument/2006/relationships/image" Target="../media/image111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4.jpeg"/><Relationship Id="rId4" Type="http://schemas.openxmlformats.org/officeDocument/2006/relationships/image" Target="../media/image113.jpe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1.bin"/><Relationship Id="rId3" Type="http://schemas.openxmlformats.org/officeDocument/2006/relationships/image" Target="../media/image115.wmf"/><Relationship Id="rId7" Type="http://schemas.openxmlformats.org/officeDocument/2006/relationships/image" Target="../media/image117.wmf"/><Relationship Id="rId2" Type="http://schemas.openxmlformats.org/officeDocument/2006/relationships/oleObject" Target="../embeddings/oleObject78.bin"/><Relationship Id="rId1" Type="http://schemas.openxmlformats.org/officeDocument/2006/relationships/slideLayout" Target="../slideLayouts/slideLayout6.xml"/><Relationship Id="rId6" Type="http://schemas.openxmlformats.org/officeDocument/2006/relationships/oleObject" Target="../embeddings/oleObject80.bin"/><Relationship Id="rId11" Type="http://schemas.openxmlformats.org/officeDocument/2006/relationships/image" Target="../media/image119.wmf"/><Relationship Id="rId5" Type="http://schemas.openxmlformats.org/officeDocument/2006/relationships/image" Target="../media/image116.wmf"/><Relationship Id="rId10" Type="http://schemas.openxmlformats.org/officeDocument/2006/relationships/oleObject" Target="../embeddings/oleObject82.bin"/><Relationship Id="rId4" Type="http://schemas.openxmlformats.org/officeDocument/2006/relationships/oleObject" Target="../embeddings/oleObject79.bin"/><Relationship Id="rId9" Type="http://schemas.openxmlformats.org/officeDocument/2006/relationships/image" Target="../media/image118.w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6.bin"/><Relationship Id="rId3" Type="http://schemas.openxmlformats.org/officeDocument/2006/relationships/image" Target="../media/image120.wmf"/><Relationship Id="rId7" Type="http://schemas.openxmlformats.org/officeDocument/2006/relationships/image" Target="../media/image122.wmf"/><Relationship Id="rId2" Type="http://schemas.openxmlformats.org/officeDocument/2006/relationships/oleObject" Target="../embeddings/oleObject83.bin"/><Relationship Id="rId1" Type="http://schemas.openxmlformats.org/officeDocument/2006/relationships/slideLayout" Target="../slideLayouts/slideLayout6.xml"/><Relationship Id="rId6" Type="http://schemas.openxmlformats.org/officeDocument/2006/relationships/oleObject" Target="../embeddings/oleObject85.bin"/><Relationship Id="rId11" Type="http://schemas.openxmlformats.org/officeDocument/2006/relationships/image" Target="../media/image124.wmf"/><Relationship Id="rId5" Type="http://schemas.openxmlformats.org/officeDocument/2006/relationships/image" Target="../media/image121.wmf"/><Relationship Id="rId10" Type="http://schemas.openxmlformats.org/officeDocument/2006/relationships/oleObject" Target="../embeddings/oleObject87.bin"/><Relationship Id="rId4" Type="http://schemas.openxmlformats.org/officeDocument/2006/relationships/oleObject" Target="../embeddings/oleObject84.bin"/><Relationship Id="rId9" Type="http://schemas.openxmlformats.org/officeDocument/2006/relationships/image" Target="../media/image123.wmf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jpeg"/><Relationship Id="rId3" Type="http://schemas.openxmlformats.org/officeDocument/2006/relationships/image" Target="../media/image126.jpeg"/><Relationship Id="rId7" Type="http://schemas.openxmlformats.org/officeDocument/2006/relationships/image" Target="../media/image130.jpeg"/><Relationship Id="rId2" Type="http://schemas.openxmlformats.org/officeDocument/2006/relationships/image" Target="../media/image12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9.jpeg"/><Relationship Id="rId5" Type="http://schemas.openxmlformats.org/officeDocument/2006/relationships/image" Target="../media/image128.jpeg"/><Relationship Id="rId4" Type="http://schemas.openxmlformats.org/officeDocument/2006/relationships/image" Target="../media/image127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wmf"/><Relationship Id="rId7" Type="http://schemas.openxmlformats.org/officeDocument/2006/relationships/image" Target="../media/image134.wmf"/><Relationship Id="rId2" Type="http://schemas.openxmlformats.org/officeDocument/2006/relationships/oleObject" Target="../embeddings/oleObject88.bin"/><Relationship Id="rId1" Type="http://schemas.openxmlformats.org/officeDocument/2006/relationships/slideLayout" Target="../slideLayouts/slideLayout6.xml"/><Relationship Id="rId6" Type="http://schemas.openxmlformats.org/officeDocument/2006/relationships/oleObject" Target="../embeddings/oleObject90.bin"/><Relationship Id="rId5" Type="http://schemas.openxmlformats.org/officeDocument/2006/relationships/image" Target="../media/image133.wmf"/><Relationship Id="rId4" Type="http://schemas.openxmlformats.org/officeDocument/2006/relationships/oleObject" Target="../embeddings/oleObject89.bin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4.bin"/><Relationship Id="rId3" Type="http://schemas.openxmlformats.org/officeDocument/2006/relationships/image" Target="../media/image135.wmf"/><Relationship Id="rId7" Type="http://schemas.openxmlformats.org/officeDocument/2006/relationships/image" Target="../media/image137.wmf"/><Relationship Id="rId2" Type="http://schemas.openxmlformats.org/officeDocument/2006/relationships/oleObject" Target="../embeddings/oleObject91.bin"/><Relationship Id="rId1" Type="http://schemas.openxmlformats.org/officeDocument/2006/relationships/slideLayout" Target="../slideLayouts/slideLayout6.xml"/><Relationship Id="rId6" Type="http://schemas.openxmlformats.org/officeDocument/2006/relationships/oleObject" Target="../embeddings/oleObject93.bin"/><Relationship Id="rId11" Type="http://schemas.openxmlformats.org/officeDocument/2006/relationships/image" Target="../media/image139.wmf"/><Relationship Id="rId5" Type="http://schemas.openxmlformats.org/officeDocument/2006/relationships/image" Target="../media/image136.wmf"/><Relationship Id="rId10" Type="http://schemas.openxmlformats.org/officeDocument/2006/relationships/oleObject" Target="../embeddings/oleObject95.bin"/><Relationship Id="rId4" Type="http://schemas.openxmlformats.org/officeDocument/2006/relationships/oleObject" Target="../embeddings/oleObject92.bin"/><Relationship Id="rId9" Type="http://schemas.openxmlformats.org/officeDocument/2006/relationships/image" Target="../media/image138.wmf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9.bin"/><Relationship Id="rId3" Type="http://schemas.openxmlformats.org/officeDocument/2006/relationships/image" Target="../media/image140.wmf"/><Relationship Id="rId7" Type="http://schemas.openxmlformats.org/officeDocument/2006/relationships/image" Target="../media/image142.wmf"/><Relationship Id="rId2" Type="http://schemas.openxmlformats.org/officeDocument/2006/relationships/oleObject" Target="../embeddings/oleObject96.bin"/><Relationship Id="rId1" Type="http://schemas.openxmlformats.org/officeDocument/2006/relationships/slideLayout" Target="../slideLayouts/slideLayout6.xml"/><Relationship Id="rId6" Type="http://schemas.openxmlformats.org/officeDocument/2006/relationships/oleObject" Target="../embeddings/oleObject98.bin"/><Relationship Id="rId11" Type="http://schemas.openxmlformats.org/officeDocument/2006/relationships/image" Target="../media/image144.wmf"/><Relationship Id="rId5" Type="http://schemas.openxmlformats.org/officeDocument/2006/relationships/image" Target="../media/image141.wmf"/><Relationship Id="rId10" Type="http://schemas.openxmlformats.org/officeDocument/2006/relationships/oleObject" Target="../embeddings/oleObject100.bin"/><Relationship Id="rId4" Type="http://schemas.openxmlformats.org/officeDocument/2006/relationships/oleObject" Target="../embeddings/oleObject97.bin"/><Relationship Id="rId9" Type="http://schemas.openxmlformats.org/officeDocument/2006/relationships/image" Target="../media/image143.w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wmf"/><Relationship Id="rId7" Type="http://schemas.openxmlformats.org/officeDocument/2006/relationships/image" Target="../media/image147.wmf"/><Relationship Id="rId2" Type="http://schemas.openxmlformats.org/officeDocument/2006/relationships/oleObject" Target="../embeddings/oleObject101.bin"/><Relationship Id="rId1" Type="http://schemas.openxmlformats.org/officeDocument/2006/relationships/slideLayout" Target="../slideLayouts/slideLayout6.xml"/><Relationship Id="rId6" Type="http://schemas.openxmlformats.org/officeDocument/2006/relationships/oleObject" Target="../embeddings/oleObject103.bin"/><Relationship Id="rId5" Type="http://schemas.openxmlformats.org/officeDocument/2006/relationships/image" Target="../media/image146.wmf"/><Relationship Id="rId4" Type="http://schemas.openxmlformats.org/officeDocument/2006/relationships/oleObject" Target="../embeddings/oleObject102.bin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7.bin"/><Relationship Id="rId3" Type="http://schemas.openxmlformats.org/officeDocument/2006/relationships/image" Target="../media/image148.wmf"/><Relationship Id="rId7" Type="http://schemas.openxmlformats.org/officeDocument/2006/relationships/image" Target="../media/image150.wmf"/><Relationship Id="rId2" Type="http://schemas.openxmlformats.org/officeDocument/2006/relationships/oleObject" Target="../embeddings/oleObject104.bin"/><Relationship Id="rId1" Type="http://schemas.openxmlformats.org/officeDocument/2006/relationships/slideLayout" Target="../slideLayouts/slideLayout6.xml"/><Relationship Id="rId6" Type="http://schemas.openxmlformats.org/officeDocument/2006/relationships/oleObject" Target="../embeddings/oleObject106.bin"/><Relationship Id="rId11" Type="http://schemas.openxmlformats.org/officeDocument/2006/relationships/image" Target="../media/image152.wmf"/><Relationship Id="rId5" Type="http://schemas.openxmlformats.org/officeDocument/2006/relationships/image" Target="../media/image149.wmf"/><Relationship Id="rId10" Type="http://schemas.openxmlformats.org/officeDocument/2006/relationships/oleObject" Target="../embeddings/oleObject108.bin"/><Relationship Id="rId4" Type="http://schemas.openxmlformats.org/officeDocument/2006/relationships/oleObject" Target="../embeddings/oleObject105.bin"/><Relationship Id="rId9" Type="http://schemas.openxmlformats.org/officeDocument/2006/relationships/image" Target="../media/image151.w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jpeg"/><Relationship Id="rId7" Type="http://schemas.openxmlformats.org/officeDocument/2006/relationships/image" Target="../media/image158.jpeg"/><Relationship Id="rId2" Type="http://schemas.openxmlformats.org/officeDocument/2006/relationships/image" Target="../media/image15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7.jpeg"/><Relationship Id="rId5" Type="http://schemas.openxmlformats.org/officeDocument/2006/relationships/image" Target="../media/image156.jpeg"/><Relationship Id="rId4" Type="http://schemas.openxmlformats.org/officeDocument/2006/relationships/image" Target="../media/image155.jpe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12.bin"/><Relationship Id="rId3" Type="http://schemas.openxmlformats.org/officeDocument/2006/relationships/image" Target="../media/image159.wmf"/><Relationship Id="rId7" Type="http://schemas.openxmlformats.org/officeDocument/2006/relationships/image" Target="../media/image161.wmf"/><Relationship Id="rId2" Type="http://schemas.openxmlformats.org/officeDocument/2006/relationships/oleObject" Target="../embeddings/oleObject109.bin"/><Relationship Id="rId1" Type="http://schemas.openxmlformats.org/officeDocument/2006/relationships/slideLayout" Target="../slideLayouts/slideLayout6.xml"/><Relationship Id="rId6" Type="http://schemas.openxmlformats.org/officeDocument/2006/relationships/oleObject" Target="../embeddings/oleObject111.bin"/><Relationship Id="rId11" Type="http://schemas.openxmlformats.org/officeDocument/2006/relationships/image" Target="../media/image163.wmf"/><Relationship Id="rId5" Type="http://schemas.openxmlformats.org/officeDocument/2006/relationships/image" Target="../media/image160.wmf"/><Relationship Id="rId10" Type="http://schemas.openxmlformats.org/officeDocument/2006/relationships/oleObject" Target="../embeddings/oleObject113.bin"/><Relationship Id="rId4" Type="http://schemas.openxmlformats.org/officeDocument/2006/relationships/oleObject" Target="../embeddings/oleObject110.bin"/><Relationship Id="rId9" Type="http://schemas.openxmlformats.org/officeDocument/2006/relationships/image" Target="../media/image162.wmf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17.bin"/><Relationship Id="rId3" Type="http://schemas.openxmlformats.org/officeDocument/2006/relationships/image" Target="../media/image164.wmf"/><Relationship Id="rId7" Type="http://schemas.openxmlformats.org/officeDocument/2006/relationships/image" Target="../media/image166.wmf"/><Relationship Id="rId2" Type="http://schemas.openxmlformats.org/officeDocument/2006/relationships/oleObject" Target="../embeddings/oleObject114.bin"/><Relationship Id="rId1" Type="http://schemas.openxmlformats.org/officeDocument/2006/relationships/slideLayout" Target="../slideLayouts/slideLayout6.xml"/><Relationship Id="rId6" Type="http://schemas.openxmlformats.org/officeDocument/2006/relationships/oleObject" Target="../embeddings/oleObject116.bin"/><Relationship Id="rId11" Type="http://schemas.openxmlformats.org/officeDocument/2006/relationships/image" Target="../media/image168.wmf"/><Relationship Id="rId5" Type="http://schemas.openxmlformats.org/officeDocument/2006/relationships/image" Target="../media/image165.wmf"/><Relationship Id="rId10" Type="http://schemas.openxmlformats.org/officeDocument/2006/relationships/oleObject" Target="../embeddings/oleObject118.bin"/><Relationship Id="rId4" Type="http://schemas.openxmlformats.org/officeDocument/2006/relationships/oleObject" Target="../embeddings/oleObject115.bin"/><Relationship Id="rId9" Type="http://schemas.openxmlformats.org/officeDocument/2006/relationships/image" Target="../media/image167.w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jpeg"/><Relationship Id="rId3" Type="http://schemas.openxmlformats.org/officeDocument/2006/relationships/image" Target="../media/image154.jpeg"/><Relationship Id="rId7" Type="http://schemas.openxmlformats.org/officeDocument/2006/relationships/image" Target="../media/image158.jpeg"/><Relationship Id="rId12" Type="http://schemas.openxmlformats.org/officeDocument/2006/relationships/image" Target="../media/image174.jpeg"/><Relationship Id="rId2" Type="http://schemas.openxmlformats.org/officeDocument/2006/relationships/image" Target="../media/image16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7.jpeg"/><Relationship Id="rId11" Type="http://schemas.openxmlformats.org/officeDocument/2006/relationships/image" Target="../media/image173.jpeg"/><Relationship Id="rId5" Type="http://schemas.openxmlformats.org/officeDocument/2006/relationships/image" Target="../media/image156.jpeg"/><Relationship Id="rId10" Type="http://schemas.openxmlformats.org/officeDocument/2006/relationships/image" Target="../media/image172.jpeg"/><Relationship Id="rId4" Type="http://schemas.openxmlformats.org/officeDocument/2006/relationships/image" Target="../media/image155.jpeg"/><Relationship Id="rId9" Type="http://schemas.openxmlformats.org/officeDocument/2006/relationships/image" Target="../media/image171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wmf"/><Relationship Id="rId7" Type="http://schemas.openxmlformats.org/officeDocument/2006/relationships/image" Target="../media/image177.wmf"/><Relationship Id="rId2" Type="http://schemas.openxmlformats.org/officeDocument/2006/relationships/oleObject" Target="../embeddings/oleObject119.bin"/><Relationship Id="rId1" Type="http://schemas.openxmlformats.org/officeDocument/2006/relationships/slideLayout" Target="../slideLayouts/slideLayout6.xml"/><Relationship Id="rId6" Type="http://schemas.openxmlformats.org/officeDocument/2006/relationships/oleObject" Target="../embeddings/oleObject121.bin"/><Relationship Id="rId5" Type="http://schemas.openxmlformats.org/officeDocument/2006/relationships/image" Target="../media/image176.wmf"/><Relationship Id="rId4" Type="http://schemas.openxmlformats.org/officeDocument/2006/relationships/oleObject" Target="../embeddings/oleObject120.bin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25.bin"/><Relationship Id="rId3" Type="http://schemas.openxmlformats.org/officeDocument/2006/relationships/image" Target="../media/image178.wmf"/><Relationship Id="rId7" Type="http://schemas.openxmlformats.org/officeDocument/2006/relationships/image" Target="../media/image180.wmf"/><Relationship Id="rId2" Type="http://schemas.openxmlformats.org/officeDocument/2006/relationships/oleObject" Target="../embeddings/oleObject122.bin"/><Relationship Id="rId1" Type="http://schemas.openxmlformats.org/officeDocument/2006/relationships/slideLayout" Target="../slideLayouts/slideLayout6.xml"/><Relationship Id="rId6" Type="http://schemas.openxmlformats.org/officeDocument/2006/relationships/oleObject" Target="../embeddings/oleObject124.bin"/><Relationship Id="rId11" Type="http://schemas.openxmlformats.org/officeDocument/2006/relationships/image" Target="../media/image182.wmf"/><Relationship Id="rId5" Type="http://schemas.openxmlformats.org/officeDocument/2006/relationships/image" Target="../media/image179.wmf"/><Relationship Id="rId10" Type="http://schemas.openxmlformats.org/officeDocument/2006/relationships/oleObject" Target="../embeddings/oleObject126.bin"/><Relationship Id="rId4" Type="http://schemas.openxmlformats.org/officeDocument/2006/relationships/oleObject" Target="../embeddings/oleObject123.bin"/><Relationship Id="rId9" Type="http://schemas.openxmlformats.org/officeDocument/2006/relationships/image" Target="../media/image181.wmf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30.bin"/><Relationship Id="rId3" Type="http://schemas.openxmlformats.org/officeDocument/2006/relationships/image" Target="../media/image183.wmf"/><Relationship Id="rId7" Type="http://schemas.openxmlformats.org/officeDocument/2006/relationships/image" Target="../media/image185.wmf"/><Relationship Id="rId2" Type="http://schemas.openxmlformats.org/officeDocument/2006/relationships/oleObject" Target="../embeddings/oleObject127.bin"/><Relationship Id="rId1" Type="http://schemas.openxmlformats.org/officeDocument/2006/relationships/slideLayout" Target="../slideLayouts/slideLayout6.xml"/><Relationship Id="rId6" Type="http://schemas.openxmlformats.org/officeDocument/2006/relationships/oleObject" Target="../embeddings/oleObject129.bin"/><Relationship Id="rId11" Type="http://schemas.openxmlformats.org/officeDocument/2006/relationships/image" Target="../media/image187.wmf"/><Relationship Id="rId5" Type="http://schemas.openxmlformats.org/officeDocument/2006/relationships/image" Target="../media/image184.wmf"/><Relationship Id="rId10" Type="http://schemas.openxmlformats.org/officeDocument/2006/relationships/oleObject" Target="../embeddings/oleObject131.bin"/><Relationship Id="rId4" Type="http://schemas.openxmlformats.org/officeDocument/2006/relationships/oleObject" Target="../embeddings/oleObject128.bin"/><Relationship Id="rId9" Type="http://schemas.openxmlformats.org/officeDocument/2006/relationships/image" Target="../media/image186.wmf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35.bin"/><Relationship Id="rId3" Type="http://schemas.openxmlformats.org/officeDocument/2006/relationships/image" Target="../media/image188.wmf"/><Relationship Id="rId7" Type="http://schemas.openxmlformats.org/officeDocument/2006/relationships/image" Target="../media/image190.wmf"/><Relationship Id="rId2" Type="http://schemas.openxmlformats.org/officeDocument/2006/relationships/oleObject" Target="../embeddings/oleObject132.bin"/><Relationship Id="rId1" Type="http://schemas.openxmlformats.org/officeDocument/2006/relationships/slideLayout" Target="../slideLayouts/slideLayout6.xml"/><Relationship Id="rId6" Type="http://schemas.openxmlformats.org/officeDocument/2006/relationships/oleObject" Target="../embeddings/oleObject134.bin"/><Relationship Id="rId11" Type="http://schemas.openxmlformats.org/officeDocument/2006/relationships/image" Target="../media/image192.wmf"/><Relationship Id="rId5" Type="http://schemas.openxmlformats.org/officeDocument/2006/relationships/image" Target="../media/image189.wmf"/><Relationship Id="rId10" Type="http://schemas.openxmlformats.org/officeDocument/2006/relationships/oleObject" Target="../embeddings/oleObject136.bin"/><Relationship Id="rId4" Type="http://schemas.openxmlformats.org/officeDocument/2006/relationships/oleObject" Target="../embeddings/oleObject133.bin"/><Relationship Id="rId9" Type="http://schemas.openxmlformats.org/officeDocument/2006/relationships/image" Target="../media/image191.w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jpeg"/><Relationship Id="rId2" Type="http://schemas.openxmlformats.org/officeDocument/2006/relationships/image" Target="../media/image19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7.jpeg"/><Relationship Id="rId5" Type="http://schemas.openxmlformats.org/officeDocument/2006/relationships/image" Target="../media/image196.jpeg"/><Relationship Id="rId4" Type="http://schemas.openxmlformats.org/officeDocument/2006/relationships/image" Target="../media/image195.jpe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40.bin"/><Relationship Id="rId3" Type="http://schemas.openxmlformats.org/officeDocument/2006/relationships/image" Target="../media/image198.wmf"/><Relationship Id="rId7" Type="http://schemas.openxmlformats.org/officeDocument/2006/relationships/image" Target="../media/image200.wmf"/><Relationship Id="rId2" Type="http://schemas.openxmlformats.org/officeDocument/2006/relationships/oleObject" Target="../embeddings/oleObject137.bin"/><Relationship Id="rId1" Type="http://schemas.openxmlformats.org/officeDocument/2006/relationships/slideLayout" Target="../slideLayouts/slideLayout6.xml"/><Relationship Id="rId6" Type="http://schemas.openxmlformats.org/officeDocument/2006/relationships/oleObject" Target="../embeddings/oleObject139.bin"/><Relationship Id="rId11" Type="http://schemas.openxmlformats.org/officeDocument/2006/relationships/image" Target="../media/image202.wmf"/><Relationship Id="rId5" Type="http://schemas.openxmlformats.org/officeDocument/2006/relationships/image" Target="../media/image199.wmf"/><Relationship Id="rId10" Type="http://schemas.openxmlformats.org/officeDocument/2006/relationships/oleObject" Target="../embeddings/oleObject141.bin"/><Relationship Id="rId4" Type="http://schemas.openxmlformats.org/officeDocument/2006/relationships/oleObject" Target="../embeddings/oleObject138.bin"/><Relationship Id="rId9" Type="http://schemas.openxmlformats.org/officeDocument/2006/relationships/image" Target="../media/image201.wmf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45.bin"/><Relationship Id="rId3" Type="http://schemas.openxmlformats.org/officeDocument/2006/relationships/image" Target="../media/image203.wmf"/><Relationship Id="rId7" Type="http://schemas.openxmlformats.org/officeDocument/2006/relationships/image" Target="../media/image205.wmf"/><Relationship Id="rId2" Type="http://schemas.openxmlformats.org/officeDocument/2006/relationships/oleObject" Target="../embeddings/oleObject142.bin"/><Relationship Id="rId1" Type="http://schemas.openxmlformats.org/officeDocument/2006/relationships/slideLayout" Target="../slideLayouts/slideLayout6.xml"/><Relationship Id="rId6" Type="http://schemas.openxmlformats.org/officeDocument/2006/relationships/oleObject" Target="../embeddings/oleObject144.bin"/><Relationship Id="rId11" Type="http://schemas.openxmlformats.org/officeDocument/2006/relationships/image" Target="../media/image207.wmf"/><Relationship Id="rId5" Type="http://schemas.openxmlformats.org/officeDocument/2006/relationships/image" Target="../media/image204.wmf"/><Relationship Id="rId10" Type="http://schemas.openxmlformats.org/officeDocument/2006/relationships/oleObject" Target="../embeddings/oleObject146.bin"/><Relationship Id="rId4" Type="http://schemas.openxmlformats.org/officeDocument/2006/relationships/oleObject" Target="../embeddings/oleObject143.bin"/><Relationship Id="rId9" Type="http://schemas.openxmlformats.org/officeDocument/2006/relationships/image" Target="../media/image206.wmf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50.bin"/><Relationship Id="rId3" Type="http://schemas.openxmlformats.org/officeDocument/2006/relationships/image" Target="../media/image208.wmf"/><Relationship Id="rId7" Type="http://schemas.openxmlformats.org/officeDocument/2006/relationships/image" Target="../media/image210.wmf"/><Relationship Id="rId2" Type="http://schemas.openxmlformats.org/officeDocument/2006/relationships/oleObject" Target="../embeddings/oleObject147.bin"/><Relationship Id="rId1" Type="http://schemas.openxmlformats.org/officeDocument/2006/relationships/slideLayout" Target="../slideLayouts/slideLayout6.xml"/><Relationship Id="rId6" Type="http://schemas.openxmlformats.org/officeDocument/2006/relationships/oleObject" Target="../embeddings/oleObject149.bin"/><Relationship Id="rId11" Type="http://schemas.openxmlformats.org/officeDocument/2006/relationships/image" Target="../media/image212.wmf"/><Relationship Id="rId5" Type="http://schemas.openxmlformats.org/officeDocument/2006/relationships/image" Target="../media/image209.wmf"/><Relationship Id="rId10" Type="http://schemas.openxmlformats.org/officeDocument/2006/relationships/oleObject" Target="../embeddings/oleObject151.bin"/><Relationship Id="rId4" Type="http://schemas.openxmlformats.org/officeDocument/2006/relationships/oleObject" Target="../embeddings/oleObject148.bin"/><Relationship Id="rId9" Type="http://schemas.openxmlformats.org/officeDocument/2006/relationships/image" Target="../media/image211.wmf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55.bin"/><Relationship Id="rId3" Type="http://schemas.openxmlformats.org/officeDocument/2006/relationships/image" Target="../media/image213.wmf"/><Relationship Id="rId7" Type="http://schemas.openxmlformats.org/officeDocument/2006/relationships/image" Target="../media/image215.wmf"/><Relationship Id="rId2" Type="http://schemas.openxmlformats.org/officeDocument/2006/relationships/oleObject" Target="../embeddings/oleObject152.bin"/><Relationship Id="rId1" Type="http://schemas.openxmlformats.org/officeDocument/2006/relationships/slideLayout" Target="../slideLayouts/slideLayout6.xml"/><Relationship Id="rId6" Type="http://schemas.openxmlformats.org/officeDocument/2006/relationships/oleObject" Target="../embeddings/oleObject154.bin"/><Relationship Id="rId11" Type="http://schemas.openxmlformats.org/officeDocument/2006/relationships/image" Target="../media/image217.wmf"/><Relationship Id="rId5" Type="http://schemas.openxmlformats.org/officeDocument/2006/relationships/image" Target="../media/image214.wmf"/><Relationship Id="rId10" Type="http://schemas.openxmlformats.org/officeDocument/2006/relationships/oleObject" Target="../embeddings/oleObject156.bin"/><Relationship Id="rId4" Type="http://schemas.openxmlformats.org/officeDocument/2006/relationships/oleObject" Target="../embeddings/oleObject153.bin"/><Relationship Id="rId9" Type="http://schemas.openxmlformats.org/officeDocument/2006/relationships/image" Target="../media/image216.w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jpeg"/><Relationship Id="rId2" Type="http://schemas.openxmlformats.org/officeDocument/2006/relationships/hyperlink" Target="https://doi.org/10.1063/1.4953809" TargetMode="External"/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hyperlink" Target="https://doi.org/10.1021/nn2024557" TargetMode="External"/><Relationship Id="rId1" Type="http://schemas.openxmlformats.org/officeDocument/2006/relationships/slideLayout" Target="../slideLayouts/slideLayout1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2" Type="http://schemas.openxmlformats.org/officeDocument/2006/relationships/hyperlink" Target="https://doi.org/10.1038/nnano.2010.279" TargetMode="Externa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w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12" Type="http://schemas.openxmlformats.org/officeDocument/2006/relationships/image" Target="../media/image11.w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wmf"/><Relationship Id="rId11" Type="http://schemas.openxmlformats.org/officeDocument/2006/relationships/oleObject" Target="../embeddings/oleObject5.bin"/><Relationship Id="rId5" Type="http://schemas.openxmlformats.org/officeDocument/2006/relationships/oleObject" Target="../embeddings/oleObject2.bin"/><Relationship Id="rId10" Type="http://schemas.openxmlformats.org/officeDocument/2006/relationships/image" Target="../media/image10.wmf"/><Relationship Id="rId4" Type="http://schemas.openxmlformats.org/officeDocument/2006/relationships/image" Target="../media/image7.wmf"/><Relationship Id="rId9" Type="http://schemas.openxmlformats.org/officeDocument/2006/relationships/oleObject" Target="../embeddings/oleObject4.bin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.bin"/><Relationship Id="rId3" Type="http://schemas.openxmlformats.org/officeDocument/2006/relationships/image" Target="../media/image12.wmf"/><Relationship Id="rId7" Type="http://schemas.openxmlformats.org/officeDocument/2006/relationships/image" Target="../media/image14.wmf"/><Relationship Id="rId2" Type="http://schemas.openxmlformats.org/officeDocument/2006/relationships/oleObject" Target="../embeddings/oleObject6.bin"/><Relationship Id="rId1" Type="http://schemas.openxmlformats.org/officeDocument/2006/relationships/slideLayout" Target="../slideLayouts/slideLayout6.xml"/><Relationship Id="rId6" Type="http://schemas.openxmlformats.org/officeDocument/2006/relationships/oleObject" Target="../embeddings/oleObject8.bin"/><Relationship Id="rId11" Type="http://schemas.openxmlformats.org/officeDocument/2006/relationships/image" Target="../media/image16.wmf"/><Relationship Id="rId5" Type="http://schemas.openxmlformats.org/officeDocument/2006/relationships/image" Target="../media/image13.wmf"/><Relationship Id="rId10" Type="http://schemas.openxmlformats.org/officeDocument/2006/relationships/oleObject" Target="../embeddings/oleObject10.bin"/><Relationship Id="rId4" Type="http://schemas.openxmlformats.org/officeDocument/2006/relationships/oleObject" Target="../embeddings/oleObject7.bin"/><Relationship Id="rId9" Type="http://schemas.openxmlformats.org/officeDocument/2006/relationships/image" Target="../media/image15.w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wmf"/><Relationship Id="rId3" Type="http://schemas.openxmlformats.org/officeDocument/2006/relationships/oleObject" Target="../embeddings/oleObject11.bin"/><Relationship Id="rId7" Type="http://schemas.openxmlformats.org/officeDocument/2006/relationships/oleObject" Target="../embeddings/oleObject13.bin"/><Relationship Id="rId12" Type="http://schemas.openxmlformats.org/officeDocument/2006/relationships/image" Target="../media/image21.w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wmf"/><Relationship Id="rId11" Type="http://schemas.openxmlformats.org/officeDocument/2006/relationships/oleObject" Target="../embeddings/oleObject15.bin"/><Relationship Id="rId5" Type="http://schemas.openxmlformats.org/officeDocument/2006/relationships/oleObject" Target="../embeddings/oleObject12.bin"/><Relationship Id="rId10" Type="http://schemas.openxmlformats.org/officeDocument/2006/relationships/image" Target="../media/image20.wmf"/><Relationship Id="rId4" Type="http://schemas.openxmlformats.org/officeDocument/2006/relationships/image" Target="../media/image17.wmf"/><Relationship Id="rId9" Type="http://schemas.openxmlformats.org/officeDocument/2006/relationships/oleObject" Target="../embeddings/oleObject14.bin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9.bin"/><Relationship Id="rId3" Type="http://schemas.openxmlformats.org/officeDocument/2006/relationships/image" Target="../media/image22.wmf"/><Relationship Id="rId7" Type="http://schemas.openxmlformats.org/officeDocument/2006/relationships/image" Target="../media/image24.wmf"/><Relationship Id="rId2" Type="http://schemas.openxmlformats.org/officeDocument/2006/relationships/oleObject" Target="../embeddings/oleObject16.bin"/><Relationship Id="rId1" Type="http://schemas.openxmlformats.org/officeDocument/2006/relationships/slideLayout" Target="../slideLayouts/slideLayout6.xml"/><Relationship Id="rId6" Type="http://schemas.openxmlformats.org/officeDocument/2006/relationships/oleObject" Target="../embeddings/oleObject18.bin"/><Relationship Id="rId11" Type="http://schemas.openxmlformats.org/officeDocument/2006/relationships/image" Target="../media/image26.wmf"/><Relationship Id="rId5" Type="http://schemas.openxmlformats.org/officeDocument/2006/relationships/image" Target="../media/image23.wmf"/><Relationship Id="rId10" Type="http://schemas.openxmlformats.org/officeDocument/2006/relationships/oleObject" Target="../embeddings/oleObject20.bin"/><Relationship Id="rId4" Type="http://schemas.openxmlformats.org/officeDocument/2006/relationships/oleObject" Target="../embeddings/oleObject17.bin"/><Relationship Id="rId9" Type="http://schemas.openxmlformats.org/officeDocument/2006/relationships/image" Target="../media/image25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CB3D70-1D4E-6058-0B68-CBEA029BD4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918229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dirty="0"/>
              <a:t>Report on Electrical </a:t>
            </a:r>
            <a:r>
              <a:rPr lang="en-US" dirty="0" err="1"/>
              <a:t>Characterisation</a:t>
            </a:r>
            <a:r>
              <a:rPr lang="en-US" dirty="0"/>
              <a:t> of 1-layer MoS2 thin film transistors as prospective X-ray detectors</a:t>
            </a:r>
            <a:endParaRPr lang="ru-R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5F5342-B5AB-830F-1947-399644A6E3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643438"/>
            <a:ext cx="9144000" cy="1655762"/>
          </a:xfrm>
        </p:spPr>
        <p:txBody>
          <a:bodyPr>
            <a:normAutofit/>
          </a:bodyPr>
          <a:lstStyle/>
          <a:p>
            <a:r>
              <a:rPr lang="en-US" dirty="0"/>
              <a:t>The transistors were fabricated by Adrian Tamayo at the University of Strasbourg. The electrical characterization was performed by Mikhail Bandurist in collaboration with Ilaria Fratelli and professor Laura </a:t>
            </a:r>
            <a:r>
              <a:rPr lang="en-US" dirty="0" err="1"/>
              <a:t>Basiricò</a:t>
            </a:r>
            <a:r>
              <a:rPr lang="en-US" dirty="0"/>
              <a:t> at the University of Bologna.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226013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E3DB4A-E1B5-D6C3-264F-D8A66D6ED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US" sz="2000" b="1" dirty="0"/>
              <a:t>Sample1_device5</a:t>
            </a:r>
            <a:endParaRPr lang="ru-RU" sz="2000" b="1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21ED04C-A1B8-A74F-99B3-D1AFD795ED4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ON/OFF = -</a:t>
            </a:r>
          </a:p>
          <a:p>
            <a:r>
              <a:rPr lang="en-US" dirty="0"/>
              <a:t>SS = -</a:t>
            </a:r>
          </a:p>
          <a:p>
            <a:r>
              <a:rPr lang="en-US" dirty="0"/>
              <a:t>Vth = -</a:t>
            </a:r>
          </a:p>
          <a:p>
            <a:r>
              <a:rPr lang="en-US" dirty="0"/>
              <a:t>mu = -</a:t>
            </a:r>
            <a:endParaRPr lang="ru-RU" dirty="0"/>
          </a:p>
          <a:p>
            <a:endParaRPr lang="ru-RU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3901B01-3FDC-CBCC-21A0-7E72369EBD7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No signal is observed, possibly, bad connection was present. </a:t>
            </a:r>
            <a:endParaRPr lang="ru-RU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D97E27E0-044B-1E58-F19A-9DD433A5F6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35206072"/>
              </p:ext>
            </p:extLst>
          </p:nvPr>
        </p:nvGraphicFramePr>
        <p:xfrm>
          <a:off x="3614692" y="189000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D97E27E0-044B-1E58-F19A-9DD433A5F6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614692" y="189000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70F9D9A5-32FA-8BEE-B48B-2571005D1E2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91775803"/>
              </p:ext>
            </p:extLst>
          </p:nvPr>
        </p:nvGraphicFramePr>
        <p:xfrm>
          <a:off x="-217433" y="189000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70F9D9A5-32FA-8BEE-B48B-2571005D1E2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217433" y="189000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77755076-DA62-1967-F591-4434847C547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09101822"/>
              </p:ext>
            </p:extLst>
          </p:nvPr>
        </p:nvGraphicFramePr>
        <p:xfrm>
          <a:off x="-209704" y="3429000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6" imgW="3920760" imgH="3000960" progId="Origin95.Graph">
                  <p:embed/>
                </p:oleObj>
              </mc:Choice>
              <mc:Fallback>
                <p:oleObj name="Graph" r:id="rId6" imgW="3920760" imgH="3000960" progId="Origin95.Graph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BB58D042-F011-74C7-A39E-7075978E3CE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-209704" y="3429000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95915356-C781-73FB-34BC-BB100B3CB3F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55231863"/>
              </p:ext>
            </p:extLst>
          </p:nvPr>
        </p:nvGraphicFramePr>
        <p:xfrm>
          <a:off x="3614692" y="3429000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8" imgW="3920760" imgH="3000960" progId="Origin95.Graph">
                  <p:embed/>
                </p:oleObj>
              </mc:Choice>
              <mc:Fallback>
                <p:oleObj name="Graph" r:id="rId8" imgW="3920760" imgH="3000960" progId="Origin95.Graph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9E28D429-CB7D-9581-59C7-FD3613EA657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614692" y="3429000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9" name="Group 8">
            <a:extLst>
              <a:ext uri="{FF2B5EF4-FFF2-40B4-BE49-F238E27FC236}">
                <a16:creationId xmlns:a16="http://schemas.microsoft.com/office/drawing/2014/main" id="{F313F184-7192-13EC-2BDD-08DD7A465160}"/>
              </a:ext>
            </a:extLst>
          </p:cNvPr>
          <p:cNvGrpSpPr/>
          <p:nvPr/>
        </p:nvGrpSpPr>
        <p:grpSpPr>
          <a:xfrm>
            <a:off x="7614626" y="291914"/>
            <a:ext cx="2822857" cy="2160000"/>
            <a:chOff x="405832" y="4770289"/>
            <a:chExt cx="2822857" cy="2160000"/>
          </a:xfrm>
        </p:grpSpPr>
        <p:graphicFrame>
          <p:nvGraphicFramePr>
            <p:cNvPr id="10" name="Object 9">
              <a:extLst>
                <a:ext uri="{FF2B5EF4-FFF2-40B4-BE49-F238E27FC236}">
                  <a16:creationId xmlns:a16="http://schemas.microsoft.com/office/drawing/2014/main" id="{091CCF4B-4625-9E08-41DB-1CA99F0E3A71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042052963"/>
                </p:ext>
              </p:extLst>
            </p:nvPr>
          </p:nvGraphicFramePr>
          <p:xfrm>
            <a:off x="405832" y="4770289"/>
            <a:ext cx="2822857" cy="2160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Graph" r:id="rId10" imgW="3920760" imgH="3000960" progId="Origin95.Graph">
                    <p:embed/>
                  </p:oleObj>
                </mc:Choice>
                <mc:Fallback>
                  <p:oleObj name="Graph" r:id="rId10" imgW="3920760" imgH="3000960" progId="Origin95.Graph">
                    <p:embed/>
                    <p:pic>
                      <p:nvPicPr>
                        <p:cNvPr id="24" name="Object 23">
                          <a:extLst>
                            <a:ext uri="{FF2B5EF4-FFF2-40B4-BE49-F238E27FC236}">
                              <a16:creationId xmlns:a16="http://schemas.microsoft.com/office/drawing/2014/main" id="{D840BD2F-E40A-D1A1-8A29-593137492E88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1"/>
                        <a:stretch>
                          <a:fillRect/>
                        </a:stretch>
                      </p:blipFill>
                      <p:spPr>
                        <a:xfrm>
                          <a:off x="405832" y="4770289"/>
                          <a:ext cx="2822857" cy="21600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B97C768-1499-5E19-89F1-38D06042392F}"/>
                </a:ext>
              </a:extLst>
            </p:cNvPr>
            <p:cNvSpPr txBox="1"/>
            <p:nvPr/>
          </p:nvSpPr>
          <p:spPr>
            <a:xfrm>
              <a:off x="1181238" y="4987522"/>
              <a:ext cx="105666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s-ES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Device</a:t>
              </a:r>
              <a:r>
                <a:rPr lang="es-E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5</a:t>
              </a:r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368603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665AE-237B-976C-CC0F-614591CCB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4</a:t>
            </a:r>
            <a:endParaRPr lang="ru-R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5D86F95-10C7-6B01-803E-C2C11F0F7D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ru-RU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C824217-F32C-399C-DCE1-BAA2163E0EBA}"/>
              </a:ext>
            </a:extLst>
          </p:cNvPr>
          <p:cNvGrpSpPr/>
          <p:nvPr/>
        </p:nvGrpSpPr>
        <p:grpSpPr>
          <a:xfrm>
            <a:off x="838200" y="1825625"/>
            <a:ext cx="4319905" cy="4319905"/>
            <a:chOff x="6942334" y="2401671"/>
            <a:chExt cx="4319905" cy="431990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D334AAC-CE54-3570-6704-ECB31465A2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42334" y="2401671"/>
              <a:ext cx="4319905" cy="43199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9B7E9B20-89AA-02DB-FFDA-C92420FF6FFE}"/>
                </a:ext>
              </a:extLst>
            </p:cNvPr>
            <p:cNvSpPr/>
            <p:nvPr/>
          </p:nvSpPr>
          <p:spPr>
            <a:xfrm>
              <a:off x="10177273" y="4898268"/>
              <a:ext cx="180000" cy="18000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4CB2DB0F-ADB3-AE29-8757-8BA180662FED}"/>
                </a:ext>
              </a:extLst>
            </p:cNvPr>
            <p:cNvSpPr/>
            <p:nvPr/>
          </p:nvSpPr>
          <p:spPr>
            <a:xfrm>
              <a:off x="8119167" y="4144818"/>
              <a:ext cx="180000" cy="18000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E645390E-CEF4-924A-72A7-FB43CAE6AF1E}"/>
                </a:ext>
              </a:extLst>
            </p:cNvPr>
            <p:cNvSpPr/>
            <p:nvPr/>
          </p:nvSpPr>
          <p:spPr>
            <a:xfrm>
              <a:off x="9716541" y="3769624"/>
              <a:ext cx="180000" cy="18000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CD8FF5D4-AAAC-5A3E-9C70-BDAFFC2DFAF9}"/>
                </a:ext>
              </a:extLst>
            </p:cNvPr>
            <p:cNvSpPr/>
            <p:nvPr/>
          </p:nvSpPr>
          <p:spPr>
            <a:xfrm>
              <a:off x="9655116" y="3154904"/>
              <a:ext cx="180000" cy="18000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9DDF21A-A2C2-209A-13BB-40B72F7D7585}"/>
                </a:ext>
              </a:extLst>
            </p:cNvPr>
            <p:cNvSpPr txBox="1"/>
            <p:nvPr/>
          </p:nvSpPr>
          <p:spPr>
            <a:xfrm>
              <a:off x="9281262" y="4680491"/>
              <a:ext cx="82907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400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Device</a:t>
              </a:r>
              <a:r>
                <a:rPr lang="es-ES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1</a:t>
              </a:r>
              <a:endParaRPr lang="en-GB" sz="1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006760D-28E6-3E68-CDCB-21F99A4BDDA5}"/>
                </a:ext>
              </a:extLst>
            </p:cNvPr>
            <p:cNvSpPr txBox="1"/>
            <p:nvPr/>
          </p:nvSpPr>
          <p:spPr>
            <a:xfrm>
              <a:off x="8172459" y="3835458"/>
              <a:ext cx="82907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400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Device</a:t>
              </a:r>
              <a:r>
                <a:rPr lang="es-ES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2</a:t>
              </a:r>
              <a:endParaRPr lang="en-GB" sz="1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B435E47-C1AD-1563-9417-20BC6F91D591}"/>
                </a:ext>
              </a:extLst>
            </p:cNvPr>
            <p:cNvSpPr txBox="1"/>
            <p:nvPr/>
          </p:nvSpPr>
          <p:spPr>
            <a:xfrm>
              <a:off x="9011024" y="3479170"/>
              <a:ext cx="82907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400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Device</a:t>
              </a:r>
              <a:r>
                <a:rPr lang="es-ES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3</a:t>
              </a:r>
              <a:endParaRPr lang="en-GB" sz="1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423DCE1-0739-EDDF-7106-088709649CE6}"/>
                </a:ext>
              </a:extLst>
            </p:cNvPr>
            <p:cNvSpPr txBox="1"/>
            <p:nvPr/>
          </p:nvSpPr>
          <p:spPr>
            <a:xfrm>
              <a:off x="9745116" y="2847127"/>
              <a:ext cx="82907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400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Device</a:t>
              </a:r>
              <a:r>
                <a:rPr lang="es-ES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4</a:t>
              </a:r>
              <a:endParaRPr lang="en-GB" sz="1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D0DB03F-70C4-6ADD-21D7-1E832E778D09}"/>
              </a:ext>
            </a:extLst>
          </p:cNvPr>
          <p:cNvGrpSpPr/>
          <p:nvPr/>
        </p:nvGrpSpPr>
        <p:grpSpPr>
          <a:xfrm>
            <a:off x="6096000" y="1825625"/>
            <a:ext cx="4874901" cy="3692625"/>
            <a:chOff x="1299231" y="1063209"/>
            <a:chExt cx="4874901" cy="3692625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A0D0D377-2D96-12E0-7BB4-5A73BB3A4B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99231" y="1063209"/>
              <a:ext cx="2400000" cy="180000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54A5F89-7AF6-9614-5ECD-67A801F60387}"/>
                </a:ext>
              </a:extLst>
            </p:cNvPr>
            <p:cNvSpPr txBox="1"/>
            <p:nvPr/>
          </p:nvSpPr>
          <p:spPr>
            <a:xfrm>
              <a:off x="1329709" y="1090834"/>
              <a:ext cx="105666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s-ES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Device</a:t>
              </a:r>
              <a:r>
                <a:rPr lang="es-E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1</a:t>
              </a:r>
              <a:endParaRPr lang="en-GB" dirty="0"/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FC8CFFE4-D826-FB56-59E3-ED7DD5A401C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757779" y="1063316"/>
              <a:ext cx="2400000" cy="1800000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2A27133-DDA8-7A19-9A06-6C6DA1270184}"/>
                </a:ext>
              </a:extLst>
            </p:cNvPr>
            <p:cNvSpPr txBox="1"/>
            <p:nvPr/>
          </p:nvSpPr>
          <p:spPr>
            <a:xfrm>
              <a:off x="3788829" y="1090834"/>
              <a:ext cx="105666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s-ES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Device</a:t>
              </a:r>
              <a:r>
                <a:rPr lang="es-E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2</a:t>
              </a:r>
              <a:endParaRPr lang="en-GB" dirty="0"/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D1C00E68-92A5-4474-A92D-D77A067FE64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99231" y="2955834"/>
              <a:ext cx="2400000" cy="1800000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36A0567-C001-0ADF-364C-993DF9C889B0}"/>
                </a:ext>
              </a:extLst>
            </p:cNvPr>
            <p:cNvSpPr txBox="1"/>
            <p:nvPr/>
          </p:nvSpPr>
          <p:spPr>
            <a:xfrm>
              <a:off x="1333638" y="2967363"/>
              <a:ext cx="105666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s-ES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Device</a:t>
              </a:r>
              <a:r>
                <a:rPr lang="es-E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3</a:t>
              </a:r>
              <a:endParaRPr lang="en-GB" dirty="0"/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B5E5E38E-0A3E-42EA-A565-FD762D6CBFD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774132" y="2939827"/>
              <a:ext cx="2400000" cy="1800000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C2DD7A6-A5BF-280D-52FC-123EBFF68993}"/>
                </a:ext>
              </a:extLst>
            </p:cNvPr>
            <p:cNvSpPr txBox="1"/>
            <p:nvPr/>
          </p:nvSpPr>
          <p:spPr>
            <a:xfrm>
              <a:off x="3792758" y="2967363"/>
              <a:ext cx="105666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s-ES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Device</a:t>
              </a:r>
              <a:r>
                <a:rPr lang="es-E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4</a:t>
              </a:r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37613279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B04372-B5C7-6CA9-FBAC-3FD5ED37B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b="1" dirty="0"/>
              <a:t>Sample4_device1</a:t>
            </a:r>
            <a:endParaRPr lang="ru-RU" sz="2000" b="1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A5824D-2520-5478-DF38-F0A862C1359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ON/OFF = </a:t>
            </a: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11.30</a:t>
            </a:r>
            <a:r>
              <a:rPr lang="en-US" dirty="0"/>
              <a:t>*10</a:t>
            </a:r>
            <a:r>
              <a:rPr lang="en-US" baseline="30000" dirty="0"/>
              <a:t>6</a:t>
            </a:r>
            <a:endParaRPr lang="en-US" dirty="0"/>
          </a:p>
          <a:p>
            <a:r>
              <a:rPr lang="en-US" dirty="0"/>
              <a:t>SS = </a:t>
            </a: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2.85±0.04</a:t>
            </a:r>
            <a:r>
              <a:rPr lang="en-US" dirty="0"/>
              <a:t> V/dec</a:t>
            </a:r>
          </a:p>
          <a:p>
            <a:r>
              <a:rPr lang="en-US" dirty="0"/>
              <a:t>Vth = </a:t>
            </a: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-43.0±0.6</a:t>
            </a:r>
            <a:r>
              <a:rPr lang="en-US" dirty="0"/>
              <a:t> V</a:t>
            </a:r>
          </a:p>
          <a:p>
            <a:r>
              <a:rPr lang="en-US" dirty="0"/>
              <a:t>mu = 0.478±0.012 cm</a:t>
            </a:r>
            <a:r>
              <a:rPr lang="en-US" baseline="30000" dirty="0"/>
              <a:t>2</a:t>
            </a:r>
            <a:r>
              <a:rPr lang="en-US" dirty="0"/>
              <a:t>/(V*s)</a:t>
            </a:r>
            <a:endParaRPr lang="ru-RU" dirty="0"/>
          </a:p>
          <a:p>
            <a:endParaRPr lang="ru-RU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2263653-73FE-0D20-3B66-377F55C6FB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trfSat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is comparable to the one sent by Adrian, output curves show no field effect.</a:t>
            </a:r>
            <a:r>
              <a:rPr lang="en-US" dirty="0"/>
              <a:t> </a:t>
            </a:r>
            <a:endParaRPr lang="ru-RU" dirty="0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51F72214-D8FE-DB38-3E8A-3275AB2F233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7024111"/>
              </p:ext>
            </p:extLst>
          </p:nvPr>
        </p:nvGraphicFramePr>
        <p:xfrm>
          <a:off x="3619836" y="189000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51F72214-D8FE-DB38-3E8A-3275AB2F233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619836" y="189000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16C7EE46-8443-1141-9E3E-59C2C9A34DD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97816643"/>
              </p:ext>
            </p:extLst>
          </p:nvPr>
        </p:nvGraphicFramePr>
        <p:xfrm>
          <a:off x="-229018" y="189000"/>
          <a:ext cx="4233941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16C7EE46-8443-1141-9E3E-59C2C9A34DD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229018" y="189000"/>
                        <a:ext cx="4233941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8CDE04A8-0619-A3DC-3D59-283916428F4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72818787"/>
              </p:ext>
            </p:extLst>
          </p:nvPr>
        </p:nvGraphicFramePr>
        <p:xfrm>
          <a:off x="-229018" y="3316288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6" imgW="3920760" imgH="3000960" progId="Origin95.Graph">
                  <p:embed/>
                </p:oleObj>
              </mc:Choice>
              <mc:Fallback>
                <p:oleObj name="Graph" r:id="rId6" imgW="3920760" imgH="3000960" progId="Origin95.Graph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061335E1-4E00-D367-6D4E-FA8171C7CA9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-229018" y="3316288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D7F23AFA-F9FE-DCF4-CBAF-B3049A28F2D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99232731"/>
              </p:ext>
            </p:extLst>
          </p:nvPr>
        </p:nvGraphicFramePr>
        <p:xfrm>
          <a:off x="3619836" y="3316288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8" imgW="3920760" imgH="3000960" progId="Origin95.Graph">
                  <p:embed/>
                </p:oleObj>
              </mc:Choice>
              <mc:Fallback>
                <p:oleObj name="Graph" r:id="rId8" imgW="3920760" imgH="3000960" progId="Origin95.Graph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F5B3F234-DBFF-7680-2D61-6133059C27E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619836" y="3316288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B6D4496C-6AE9-8C89-4FC6-E493B8F16AE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69165407"/>
              </p:ext>
            </p:extLst>
          </p:nvPr>
        </p:nvGraphicFramePr>
        <p:xfrm>
          <a:off x="7612054" y="291914"/>
          <a:ext cx="2822857" cy="216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10" imgW="3920760" imgH="3000960" progId="Origin95.Graph">
                  <p:embed/>
                </p:oleObj>
              </mc:Choice>
              <mc:Fallback>
                <p:oleObj name="Graph" r:id="rId10" imgW="3920760" imgH="3000960" progId="Origin95.Graph">
                  <p:embed/>
                  <p:pic>
                    <p:nvPicPr>
                      <p:cNvPr id="31" name="Object 30">
                        <a:extLst>
                          <a:ext uri="{FF2B5EF4-FFF2-40B4-BE49-F238E27FC236}">
                            <a16:creationId xmlns:a16="http://schemas.microsoft.com/office/drawing/2014/main" id="{C735AC0B-8856-1958-6719-8A7F21F7551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7612054" y="291914"/>
                        <a:ext cx="2822857" cy="216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548885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78969-CC03-9D85-D2E1-DF8317DF1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5</a:t>
            </a:r>
            <a:endParaRPr lang="ru-R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7E624A-3385-2757-4F09-180C52B10E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F52C3A6-280B-6A86-42AA-F9810377BD51}"/>
              </a:ext>
            </a:extLst>
          </p:cNvPr>
          <p:cNvGrpSpPr/>
          <p:nvPr/>
        </p:nvGrpSpPr>
        <p:grpSpPr>
          <a:xfrm>
            <a:off x="838200" y="1825625"/>
            <a:ext cx="4329707" cy="4319906"/>
            <a:chOff x="6947360" y="2414027"/>
            <a:chExt cx="4329707" cy="431990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2B726DD-EEBB-03EA-C6A2-F7D97ECBE4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57162" y="2414028"/>
              <a:ext cx="4319905" cy="43199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2D666BA-BEF0-AC6A-B766-BCA342A5EF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47360" y="2414027"/>
              <a:ext cx="4319905" cy="43199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77A7E596-56DE-E25A-95EE-18929FBF5FE2}"/>
                </a:ext>
              </a:extLst>
            </p:cNvPr>
            <p:cNvSpPr/>
            <p:nvPr/>
          </p:nvSpPr>
          <p:spPr>
            <a:xfrm>
              <a:off x="10011843" y="2792164"/>
              <a:ext cx="180000" cy="18000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E08F1DF7-726D-B41E-5FE8-FA20E09CAD05}"/>
                </a:ext>
              </a:extLst>
            </p:cNvPr>
            <p:cNvSpPr/>
            <p:nvPr/>
          </p:nvSpPr>
          <p:spPr>
            <a:xfrm>
              <a:off x="9129794" y="4059809"/>
              <a:ext cx="180000" cy="18000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D08F34A6-5739-2BA6-E292-F1DE8BDCD178}"/>
                </a:ext>
              </a:extLst>
            </p:cNvPr>
            <p:cNvSpPr/>
            <p:nvPr/>
          </p:nvSpPr>
          <p:spPr>
            <a:xfrm>
              <a:off x="9000654" y="4826608"/>
              <a:ext cx="180000" cy="18000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4F55F63-4BC6-8A2F-45CA-9372C9823FC3}"/>
                </a:ext>
              </a:extLst>
            </p:cNvPr>
            <p:cNvSpPr/>
            <p:nvPr/>
          </p:nvSpPr>
          <p:spPr>
            <a:xfrm>
              <a:off x="7600511" y="4771380"/>
              <a:ext cx="180000" cy="18000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6AA8371-4FA3-0B07-2A57-2AC37BA0074C}"/>
                </a:ext>
              </a:extLst>
            </p:cNvPr>
            <p:cNvSpPr txBox="1"/>
            <p:nvPr/>
          </p:nvSpPr>
          <p:spPr>
            <a:xfrm>
              <a:off x="9115832" y="2574387"/>
              <a:ext cx="82907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400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Device</a:t>
              </a:r>
              <a:r>
                <a:rPr lang="es-ES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1</a:t>
              </a:r>
              <a:endParaRPr lang="en-GB" sz="1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9C95E74-B77E-BA43-7478-9474235496EB}"/>
                </a:ext>
              </a:extLst>
            </p:cNvPr>
            <p:cNvSpPr txBox="1"/>
            <p:nvPr/>
          </p:nvSpPr>
          <p:spPr>
            <a:xfrm>
              <a:off x="9183086" y="3750449"/>
              <a:ext cx="82907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400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Device</a:t>
              </a:r>
              <a:r>
                <a:rPr lang="es-ES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2</a:t>
              </a:r>
              <a:endParaRPr lang="en-GB" sz="1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2FFEEDE-CD0D-F929-204A-47A043BDEE9E}"/>
                </a:ext>
              </a:extLst>
            </p:cNvPr>
            <p:cNvSpPr txBox="1"/>
            <p:nvPr/>
          </p:nvSpPr>
          <p:spPr>
            <a:xfrm>
              <a:off x="8295137" y="4536154"/>
              <a:ext cx="82907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400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Device</a:t>
              </a:r>
              <a:r>
                <a:rPr lang="es-ES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3</a:t>
              </a:r>
              <a:endParaRPr lang="en-GB" sz="1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A6A5EC0-4223-4E52-3A33-B9F8454BC8FE}"/>
                </a:ext>
              </a:extLst>
            </p:cNvPr>
            <p:cNvSpPr txBox="1"/>
            <p:nvPr/>
          </p:nvSpPr>
          <p:spPr>
            <a:xfrm>
              <a:off x="7633361" y="4444553"/>
              <a:ext cx="82907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400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Device</a:t>
              </a:r>
              <a:r>
                <a:rPr lang="es-ES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4</a:t>
              </a:r>
              <a:endParaRPr lang="en-GB" sz="1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760BF52-1AC7-400A-169F-72D664FBD553}"/>
              </a:ext>
            </a:extLst>
          </p:cNvPr>
          <p:cNvGrpSpPr/>
          <p:nvPr/>
        </p:nvGrpSpPr>
        <p:grpSpPr>
          <a:xfrm>
            <a:off x="6096000" y="1825624"/>
            <a:ext cx="4859952" cy="3689790"/>
            <a:chOff x="1297828" y="1062540"/>
            <a:chExt cx="4859952" cy="368979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095BEF94-5169-ED39-6DBD-AE42760B56C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757779" y="1063796"/>
              <a:ext cx="2400001" cy="180000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7D1FDDEA-A01E-1650-B3D0-7835920E24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03161" y="2939280"/>
              <a:ext cx="2400001" cy="1800000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FFEBD425-7A96-0271-3BBA-0450BFAE776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99231" y="1063796"/>
              <a:ext cx="2400000" cy="1800000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F5D69FF-6C2E-F729-D257-E7C232876FB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757780" y="1062540"/>
              <a:ext cx="2400000" cy="1800000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162A75AA-A795-F31F-DAA8-AEFE12C2D5A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97828" y="2952330"/>
              <a:ext cx="2400000" cy="180000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E92D720-5A57-FACE-00F9-D2998A03866A}"/>
                </a:ext>
              </a:extLst>
            </p:cNvPr>
            <p:cNvSpPr txBox="1"/>
            <p:nvPr/>
          </p:nvSpPr>
          <p:spPr>
            <a:xfrm>
              <a:off x="1329709" y="1090834"/>
              <a:ext cx="105666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s-ES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Device</a:t>
              </a:r>
              <a:r>
                <a:rPr lang="es-E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1</a:t>
              </a:r>
              <a:endParaRPr lang="en-GB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ABBFE49-709B-6AC6-08F0-D5A352A73AA9}"/>
                </a:ext>
              </a:extLst>
            </p:cNvPr>
            <p:cNvSpPr txBox="1"/>
            <p:nvPr/>
          </p:nvSpPr>
          <p:spPr>
            <a:xfrm>
              <a:off x="1333638" y="2967363"/>
              <a:ext cx="105666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s-ES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Device</a:t>
              </a:r>
              <a:r>
                <a:rPr lang="es-E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3</a:t>
              </a:r>
              <a:endParaRPr lang="en-GB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12FDA73-F72A-D904-4C86-0BCA33A18FAA}"/>
                </a:ext>
              </a:extLst>
            </p:cNvPr>
            <p:cNvSpPr txBox="1"/>
            <p:nvPr/>
          </p:nvSpPr>
          <p:spPr>
            <a:xfrm>
              <a:off x="3788829" y="1090834"/>
              <a:ext cx="105666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s-ES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Device</a:t>
              </a:r>
              <a:r>
                <a:rPr lang="es-E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2</a:t>
              </a:r>
              <a:endParaRPr lang="en-GB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BAAAD07-2121-693E-070A-10F389EFD070}"/>
                </a:ext>
              </a:extLst>
            </p:cNvPr>
            <p:cNvSpPr txBox="1"/>
            <p:nvPr/>
          </p:nvSpPr>
          <p:spPr>
            <a:xfrm>
              <a:off x="3788829" y="2957039"/>
              <a:ext cx="105666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s-ES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Device</a:t>
              </a:r>
              <a:r>
                <a:rPr lang="es-E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4</a:t>
              </a:r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8262077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03A7DE-257C-64CA-53D6-3CA5DB6D2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Sample5_device1</a:t>
            </a:r>
            <a:endParaRPr lang="ru-R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6BA658D-7DEC-DB08-9960-B3DBBF518F6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ON/OFF = -</a:t>
            </a:r>
          </a:p>
          <a:p>
            <a:r>
              <a:rPr lang="en-US" dirty="0"/>
              <a:t>SS = -</a:t>
            </a:r>
          </a:p>
          <a:p>
            <a:r>
              <a:rPr lang="en-US" dirty="0"/>
              <a:t>Vth = -</a:t>
            </a:r>
          </a:p>
          <a:p>
            <a:r>
              <a:rPr lang="en-US" dirty="0"/>
              <a:t>mu = -</a:t>
            </a:r>
            <a:endParaRPr lang="ru-RU" dirty="0"/>
          </a:p>
          <a:p>
            <a:endParaRPr lang="ru-RU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21BCA59-C819-3895-B8CA-9632DDB3E66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No signal is observed, probably, bad connection.</a:t>
            </a:r>
            <a:r>
              <a:rPr lang="en-US" dirty="0"/>
              <a:t> </a:t>
            </a:r>
            <a:endParaRPr lang="ru-RU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E42D5274-2A86-F4BC-744E-F50F92C1283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83632545"/>
              </p:ext>
            </p:extLst>
          </p:nvPr>
        </p:nvGraphicFramePr>
        <p:xfrm>
          <a:off x="3616702" y="189000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E42D5274-2A86-F4BC-744E-F50F92C1283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616702" y="189000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8C82F981-4502-28CE-F3CA-D63E92CFADC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30008198"/>
              </p:ext>
            </p:extLst>
          </p:nvPr>
        </p:nvGraphicFramePr>
        <p:xfrm>
          <a:off x="-225664" y="189000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8C82F981-4502-28CE-F3CA-D63E92CFADC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225664" y="189000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DB556676-F0A4-D09A-422B-AFBEA68F35B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3794226"/>
              </p:ext>
            </p:extLst>
          </p:nvPr>
        </p:nvGraphicFramePr>
        <p:xfrm>
          <a:off x="3616702" y="3316288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6" imgW="3920760" imgH="3000960" progId="Origin95.Graph">
                  <p:embed/>
                </p:oleObj>
              </mc:Choice>
              <mc:Fallback>
                <p:oleObj name="Graph" r:id="rId6" imgW="3920760" imgH="3000960" progId="Origin95.Grap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82986CD6-3ECA-E2EF-3F80-8E196546041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616702" y="3316288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8" name="Group 7">
            <a:extLst>
              <a:ext uri="{FF2B5EF4-FFF2-40B4-BE49-F238E27FC236}">
                <a16:creationId xmlns:a16="http://schemas.microsoft.com/office/drawing/2014/main" id="{9515B603-C2C1-7CC1-23BD-FD206F274E19}"/>
              </a:ext>
            </a:extLst>
          </p:cNvPr>
          <p:cNvGrpSpPr/>
          <p:nvPr/>
        </p:nvGrpSpPr>
        <p:grpSpPr>
          <a:xfrm>
            <a:off x="7613621" y="291914"/>
            <a:ext cx="2822857" cy="2160000"/>
            <a:chOff x="401639" y="805997"/>
            <a:chExt cx="2822857" cy="2160000"/>
          </a:xfrm>
        </p:grpSpPr>
        <p:graphicFrame>
          <p:nvGraphicFramePr>
            <p:cNvPr id="9" name="Object 8">
              <a:extLst>
                <a:ext uri="{FF2B5EF4-FFF2-40B4-BE49-F238E27FC236}">
                  <a16:creationId xmlns:a16="http://schemas.microsoft.com/office/drawing/2014/main" id="{731C652D-6A8C-3250-D5B9-EE2A6BC88EBB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450150273"/>
                </p:ext>
              </p:extLst>
            </p:nvPr>
          </p:nvGraphicFramePr>
          <p:xfrm>
            <a:off x="401639" y="805997"/>
            <a:ext cx="2822857" cy="2160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Graph" r:id="rId8" imgW="3920760" imgH="3000960" progId="Origin95.Graph">
                    <p:embed/>
                  </p:oleObj>
                </mc:Choice>
                <mc:Fallback>
                  <p:oleObj name="Graph" r:id="rId8" imgW="3920760" imgH="3000960" progId="Origin95.Graph">
                    <p:embed/>
                    <p:pic>
                      <p:nvPicPr>
                        <p:cNvPr id="37" name="Object 36">
                          <a:extLst>
                            <a:ext uri="{FF2B5EF4-FFF2-40B4-BE49-F238E27FC236}">
                              <a16:creationId xmlns:a16="http://schemas.microsoft.com/office/drawing/2014/main" id="{576D9256-464B-628C-CB76-2D059C5011E6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401639" y="805997"/>
                          <a:ext cx="2822857" cy="21600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2541BD7-1589-336F-F2DD-9A6367D37403}"/>
                </a:ext>
              </a:extLst>
            </p:cNvPr>
            <p:cNvSpPr txBox="1"/>
            <p:nvPr/>
          </p:nvSpPr>
          <p:spPr>
            <a:xfrm>
              <a:off x="1872175" y="2044695"/>
              <a:ext cx="105666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s-ES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Device</a:t>
              </a:r>
              <a:r>
                <a:rPr lang="es-E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1</a:t>
              </a:r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24637741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95A7F4-555E-7B0F-5028-81624DAB45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Sample5_device2</a:t>
            </a:r>
            <a:endParaRPr lang="ru-RU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E4D139F-12FD-39CC-587B-71E2218EBA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ON/OFF = </a:t>
            </a: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0.04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dirty="0"/>
              <a:t>*10</a:t>
            </a:r>
            <a:r>
              <a:rPr lang="en-US" baseline="30000" dirty="0"/>
              <a:t>6</a:t>
            </a:r>
            <a:endParaRPr lang="en-US" dirty="0"/>
          </a:p>
          <a:p>
            <a:r>
              <a:rPr lang="en-US" dirty="0"/>
              <a:t>SS = </a:t>
            </a: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5.085±0.26</a:t>
            </a:r>
            <a:r>
              <a:rPr lang="en-US" dirty="0"/>
              <a:t> V/dec</a:t>
            </a:r>
          </a:p>
          <a:p>
            <a:r>
              <a:rPr lang="en-US" dirty="0"/>
              <a:t>Vth = </a:t>
            </a: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-4.62±0.08</a:t>
            </a:r>
            <a:r>
              <a:rPr lang="en-US" dirty="0"/>
              <a:t> V</a:t>
            </a:r>
          </a:p>
          <a:p>
            <a:r>
              <a:rPr lang="en-US" dirty="0"/>
              <a:t>mu = </a:t>
            </a: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0.01113±0.00006</a:t>
            </a:r>
            <a:r>
              <a:rPr lang="en-US" dirty="0"/>
              <a:t> cm</a:t>
            </a:r>
            <a:r>
              <a:rPr lang="en-US" baseline="30000" dirty="0"/>
              <a:t>2</a:t>
            </a:r>
            <a:r>
              <a:rPr lang="en-US" dirty="0"/>
              <a:t>/(V*s)</a:t>
            </a:r>
            <a:endParaRPr lang="ru-RU" dirty="0"/>
          </a:p>
          <a:p>
            <a:endParaRPr lang="ru-RU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70880A3-4CB5-6069-0870-C7D8723133D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At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trfSat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and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trfLin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significant hysteresis is observed, the output curves show no field effect.</a:t>
            </a:r>
            <a:r>
              <a:rPr lang="en-US" dirty="0"/>
              <a:t> </a:t>
            </a:r>
            <a:endParaRPr lang="ru-RU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51688871-BCF7-6533-D856-4FA68D41494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42937145"/>
              </p:ext>
            </p:extLst>
          </p:nvPr>
        </p:nvGraphicFramePr>
        <p:xfrm>
          <a:off x="3615570" y="189000"/>
          <a:ext cx="4235274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51688871-BCF7-6533-D856-4FA68D41494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615570" y="189000"/>
                        <a:ext cx="4235274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CC1D5178-7C2F-3430-C6C0-3B73120501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40286819"/>
              </p:ext>
            </p:extLst>
          </p:nvPr>
        </p:nvGraphicFramePr>
        <p:xfrm>
          <a:off x="-226058" y="189000"/>
          <a:ext cx="4233941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CC1D5178-7C2F-3430-C6C0-3B73120501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226058" y="189000"/>
                        <a:ext cx="4233941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29D83B9D-75BD-7A21-239A-EC665C33280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28314413"/>
              </p:ext>
            </p:extLst>
          </p:nvPr>
        </p:nvGraphicFramePr>
        <p:xfrm>
          <a:off x="-226552" y="3321996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6" imgW="3920760" imgH="3000960" progId="Origin95.Graph">
                  <p:embed/>
                </p:oleObj>
              </mc:Choice>
              <mc:Fallback>
                <p:oleObj name="Graph" r:id="rId6" imgW="3920760" imgH="3000960" progId="Origin95.Grap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C03F9CA5-577A-C378-9C2D-1D7399F3A35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-226552" y="3321996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0665D83C-E272-A1AC-078B-566B9E27270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38581317"/>
              </p:ext>
            </p:extLst>
          </p:nvPr>
        </p:nvGraphicFramePr>
        <p:xfrm>
          <a:off x="3616064" y="3321996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8" imgW="3920760" imgH="3000960" progId="Origin95.Graph">
                  <p:embed/>
                </p:oleObj>
              </mc:Choice>
              <mc:Fallback>
                <p:oleObj name="Graph" r:id="rId8" imgW="3920760" imgH="3000960" progId="Origin95.Graph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FFA182D5-3016-5717-59D7-9D5270CE52E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616064" y="3321996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9" name="Group 8">
            <a:extLst>
              <a:ext uri="{FF2B5EF4-FFF2-40B4-BE49-F238E27FC236}">
                <a16:creationId xmlns:a16="http://schemas.microsoft.com/office/drawing/2014/main" id="{7C7A0C0E-87DE-94E7-F45D-425C21BEF8D1}"/>
              </a:ext>
            </a:extLst>
          </p:cNvPr>
          <p:cNvGrpSpPr/>
          <p:nvPr/>
        </p:nvGrpSpPr>
        <p:grpSpPr>
          <a:xfrm>
            <a:off x="7593373" y="291914"/>
            <a:ext cx="2822857" cy="2160000"/>
            <a:chOff x="3245713" y="803775"/>
            <a:chExt cx="2822857" cy="2160000"/>
          </a:xfrm>
        </p:grpSpPr>
        <p:graphicFrame>
          <p:nvGraphicFramePr>
            <p:cNvPr id="10" name="Object 9">
              <a:extLst>
                <a:ext uri="{FF2B5EF4-FFF2-40B4-BE49-F238E27FC236}">
                  <a16:creationId xmlns:a16="http://schemas.microsoft.com/office/drawing/2014/main" id="{9B678442-39C3-DE78-45E2-1FDD9071FA18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142239773"/>
                </p:ext>
              </p:extLst>
            </p:nvPr>
          </p:nvGraphicFramePr>
          <p:xfrm>
            <a:off x="3245713" y="803775"/>
            <a:ext cx="2822857" cy="2160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Graph" r:id="rId10" imgW="3920760" imgH="3000960" progId="Origin95.Graph">
                    <p:embed/>
                  </p:oleObj>
                </mc:Choice>
                <mc:Fallback>
                  <p:oleObj name="Graph" r:id="rId10" imgW="3920760" imgH="3000960" progId="Origin95.Graph">
                    <p:embed/>
                    <p:pic>
                      <p:nvPicPr>
                        <p:cNvPr id="44" name="Object 43">
                          <a:extLst>
                            <a:ext uri="{FF2B5EF4-FFF2-40B4-BE49-F238E27FC236}">
                              <a16:creationId xmlns:a16="http://schemas.microsoft.com/office/drawing/2014/main" id="{D6D22329-B335-C436-6192-ADC520B924DF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1"/>
                        <a:stretch>
                          <a:fillRect/>
                        </a:stretch>
                      </p:blipFill>
                      <p:spPr>
                        <a:xfrm>
                          <a:off x="3245713" y="803775"/>
                          <a:ext cx="2822857" cy="21600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BDC421B-76E8-33FE-072D-B4C85450775A}"/>
                </a:ext>
              </a:extLst>
            </p:cNvPr>
            <p:cNvSpPr txBox="1"/>
            <p:nvPr/>
          </p:nvSpPr>
          <p:spPr>
            <a:xfrm>
              <a:off x="3998379" y="1005109"/>
              <a:ext cx="105666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s-ES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Device</a:t>
              </a:r>
              <a:r>
                <a:rPr lang="es-E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2</a:t>
              </a:r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12509746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9EAE5-B276-6058-C722-37B7D00858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Sample5_device3</a:t>
            </a: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2B6BDC-9578-E46E-57E1-EE6FE183EFA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ON/OFF = -</a:t>
            </a:r>
          </a:p>
          <a:p>
            <a:r>
              <a:rPr lang="en-US" dirty="0"/>
              <a:t>SS = -</a:t>
            </a:r>
          </a:p>
          <a:p>
            <a:r>
              <a:rPr lang="en-US" dirty="0"/>
              <a:t>Vth = -</a:t>
            </a:r>
          </a:p>
          <a:p>
            <a:r>
              <a:rPr lang="en-US" dirty="0"/>
              <a:t>mu = -</a:t>
            </a:r>
            <a:endParaRPr lang="ru-RU" dirty="0"/>
          </a:p>
          <a:p>
            <a:endParaRPr lang="ru-R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E0B327B-E229-F2DA-8EC7-D8219959D16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No signal is observed (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Idrain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is almost zero), probably, bad connection.</a:t>
            </a:r>
            <a:r>
              <a:rPr lang="en-US" dirty="0"/>
              <a:t> </a:t>
            </a:r>
            <a:endParaRPr lang="ru-RU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6266C90D-115A-B345-2D97-707571F4C5C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13021561"/>
              </p:ext>
            </p:extLst>
          </p:nvPr>
        </p:nvGraphicFramePr>
        <p:xfrm>
          <a:off x="3622383" y="189000"/>
          <a:ext cx="4234287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6266C90D-115A-B345-2D97-707571F4C5C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622383" y="189000"/>
                        <a:ext cx="4234287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DC691155-0CCD-B6A3-AAC6-06029326357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29326010"/>
              </p:ext>
            </p:extLst>
          </p:nvPr>
        </p:nvGraphicFramePr>
        <p:xfrm>
          <a:off x="-213587" y="189000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DC691155-0CCD-B6A3-AAC6-06029326357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213587" y="189000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7" name="Group 6">
            <a:extLst>
              <a:ext uri="{FF2B5EF4-FFF2-40B4-BE49-F238E27FC236}">
                <a16:creationId xmlns:a16="http://schemas.microsoft.com/office/drawing/2014/main" id="{F9D5C978-A692-10D9-5738-D18DCFD60348}"/>
              </a:ext>
            </a:extLst>
          </p:cNvPr>
          <p:cNvGrpSpPr/>
          <p:nvPr/>
        </p:nvGrpSpPr>
        <p:grpSpPr>
          <a:xfrm>
            <a:off x="7610780" y="291914"/>
            <a:ext cx="2822857" cy="2160000"/>
            <a:chOff x="403586" y="2781775"/>
            <a:chExt cx="2822857" cy="2160000"/>
          </a:xfrm>
        </p:grpSpPr>
        <p:graphicFrame>
          <p:nvGraphicFramePr>
            <p:cNvPr id="8" name="Object 7">
              <a:extLst>
                <a:ext uri="{FF2B5EF4-FFF2-40B4-BE49-F238E27FC236}">
                  <a16:creationId xmlns:a16="http://schemas.microsoft.com/office/drawing/2014/main" id="{AEB0C2BD-ABFE-B6EF-2FF3-10A0478E747A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33010368"/>
                </p:ext>
              </p:extLst>
            </p:nvPr>
          </p:nvGraphicFramePr>
          <p:xfrm>
            <a:off x="403586" y="2781775"/>
            <a:ext cx="2822857" cy="2160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Graph" r:id="rId6" imgW="3920760" imgH="3000960" progId="Origin95.Graph">
                    <p:embed/>
                  </p:oleObj>
                </mc:Choice>
                <mc:Fallback>
                  <p:oleObj name="Graph" r:id="rId6" imgW="3920760" imgH="3000960" progId="Origin95.Graph">
                    <p:embed/>
                    <p:pic>
                      <p:nvPicPr>
                        <p:cNvPr id="42" name="Object 41">
                          <a:extLst>
                            <a:ext uri="{FF2B5EF4-FFF2-40B4-BE49-F238E27FC236}">
                              <a16:creationId xmlns:a16="http://schemas.microsoft.com/office/drawing/2014/main" id="{B122AF61-8401-715E-6796-1CCEC20967F2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403586" y="2781775"/>
                          <a:ext cx="2822857" cy="21600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998885A-0B1E-0A3B-A5F5-F8E127042344}"/>
                </a:ext>
              </a:extLst>
            </p:cNvPr>
            <p:cNvSpPr txBox="1"/>
            <p:nvPr/>
          </p:nvSpPr>
          <p:spPr>
            <a:xfrm>
              <a:off x="1171713" y="2995938"/>
              <a:ext cx="105666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s-ES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Device</a:t>
              </a:r>
              <a:r>
                <a:rPr lang="es-E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3</a:t>
              </a:r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21979423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87B69-539C-0D5E-F235-401277858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Sample5_device4</a:t>
            </a: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1EEED3-6BFF-EE39-4BD0-786822F958A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ON/OFF = -</a:t>
            </a:r>
          </a:p>
          <a:p>
            <a:r>
              <a:rPr lang="en-US" dirty="0"/>
              <a:t>SS = -</a:t>
            </a:r>
          </a:p>
          <a:p>
            <a:r>
              <a:rPr lang="en-US" dirty="0"/>
              <a:t>Vth = -</a:t>
            </a:r>
          </a:p>
          <a:p>
            <a:r>
              <a:rPr lang="en-US" dirty="0"/>
              <a:t>mu = -</a:t>
            </a:r>
            <a:endParaRPr lang="ru-RU" dirty="0"/>
          </a:p>
          <a:p>
            <a:endParaRPr lang="ru-R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F40D283-F8CA-3968-C001-EDA6BCC882A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No signal is observed.</a:t>
            </a:r>
            <a:r>
              <a:rPr lang="en-US" dirty="0"/>
              <a:t> </a:t>
            </a:r>
            <a:endParaRPr lang="ru-RU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970A66DF-00F3-F84C-2707-68D2DB2748B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5656783"/>
              </p:ext>
            </p:extLst>
          </p:nvPr>
        </p:nvGraphicFramePr>
        <p:xfrm>
          <a:off x="3615446" y="189000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970A66DF-00F3-F84C-2707-68D2DB2748B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615446" y="189000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D54511CE-08A1-685B-9798-49C348F59AA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35069509"/>
              </p:ext>
            </p:extLst>
          </p:nvPr>
        </p:nvGraphicFramePr>
        <p:xfrm>
          <a:off x="-207820" y="189000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D54511CE-08A1-685B-9798-49C348F59AA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207820" y="189000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7" name="Group 6">
            <a:extLst>
              <a:ext uri="{FF2B5EF4-FFF2-40B4-BE49-F238E27FC236}">
                <a16:creationId xmlns:a16="http://schemas.microsoft.com/office/drawing/2014/main" id="{5B8EDA39-B324-0E94-A239-FA6DC7BAC4A2}"/>
              </a:ext>
            </a:extLst>
          </p:cNvPr>
          <p:cNvGrpSpPr/>
          <p:nvPr/>
        </p:nvGrpSpPr>
        <p:grpSpPr>
          <a:xfrm>
            <a:off x="7614249" y="291914"/>
            <a:ext cx="2822857" cy="2160000"/>
            <a:chOff x="3247713" y="2779460"/>
            <a:chExt cx="2822857" cy="2160000"/>
          </a:xfrm>
        </p:grpSpPr>
        <p:graphicFrame>
          <p:nvGraphicFramePr>
            <p:cNvPr id="8" name="Object 7">
              <a:extLst>
                <a:ext uri="{FF2B5EF4-FFF2-40B4-BE49-F238E27FC236}">
                  <a16:creationId xmlns:a16="http://schemas.microsoft.com/office/drawing/2014/main" id="{FD872FB1-D4F2-3130-A9B1-0C97B2E4F884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185109351"/>
                </p:ext>
              </p:extLst>
            </p:nvPr>
          </p:nvGraphicFramePr>
          <p:xfrm>
            <a:off x="3247713" y="2779460"/>
            <a:ext cx="2822857" cy="2160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Graph" r:id="rId6" imgW="3920760" imgH="3000960" progId="Origin95.Graph">
                    <p:embed/>
                  </p:oleObj>
                </mc:Choice>
                <mc:Fallback>
                  <p:oleObj name="Graph" r:id="rId6" imgW="3920760" imgH="3000960" progId="Origin95.Graph">
                    <p:embed/>
                    <p:pic>
                      <p:nvPicPr>
                        <p:cNvPr id="43" name="Object 42">
                          <a:extLst>
                            <a:ext uri="{FF2B5EF4-FFF2-40B4-BE49-F238E27FC236}">
                              <a16:creationId xmlns:a16="http://schemas.microsoft.com/office/drawing/2014/main" id="{8A43D45E-B87F-BFEC-3F06-43C21BDB84EC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3247713" y="2779460"/>
                          <a:ext cx="2822857" cy="21600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E576612-523C-8FF2-FCAF-64975E360E77}"/>
                </a:ext>
              </a:extLst>
            </p:cNvPr>
            <p:cNvSpPr txBox="1"/>
            <p:nvPr/>
          </p:nvSpPr>
          <p:spPr>
            <a:xfrm>
              <a:off x="4002308" y="2976888"/>
              <a:ext cx="105666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s-ES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Device</a:t>
              </a:r>
              <a:r>
                <a:rPr lang="es-E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4</a:t>
              </a:r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27257216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B005E3F-BC9B-01C0-DEAC-932DA1DE3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6</a:t>
            </a:r>
            <a:endParaRPr lang="ru-RU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D4FAE6EA-91D9-D225-845B-0DA3DAF26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ru-RU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7FAB67B-9690-FDA5-FE64-ACB635745208}"/>
              </a:ext>
            </a:extLst>
          </p:cNvPr>
          <p:cNvGrpSpPr/>
          <p:nvPr/>
        </p:nvGrpSpPr>
        <p:grpSpPr>
          <a:xfrm>
            <a:off x="838200" y="1841341"/>
            <a:ext cx="4319905" cy="4319905"/>
            <a:chOff x="6957161" y="2414027"/>
            <a:chExt cx="4319905" cy="431990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1303FB9-29D9-7422-AEA7-FFFAE84510E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57161" y="2414027"/>
              <a:ext cx="4319905" cy="43199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932E7AE9-D123-193D-78D5-96BA3BA785E4}"/>
                </a:ext>
              </a:extLst>
            </p:cNvPr>
            <p:cNvSpPr/>
            <p:nvPr/>
          </p:nvSpPr>
          <p:spPr>
            <a:xfrm>
              <a:off x="7458890" y="4055960"/>
              <a:ext cx="180000" cy="18000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4E6A7073-1C1A-8138-46E1-ACD7166CC369}"/>
                </a:ext>
              </a:extLst>
            </p:cNvPr>
            <p:cNvSpPr/>
            <p:nvPr/>
          </p:nvSpPr>
          <p:spPr>
            <a:xfrm>
              <a:off x="8088582" y="3824899"/>
              <a:ext cx="180000" cy="18000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EB3BE3DC-1A06-677F-217E-EEBD7FBD63C4}"/>
                </a:ext>
              </a:extLst>
            </p:cNvPr>
            <p:cNvSpPr/>
            <p:nvPr/>
          </p:nvSpPr>
          <p:spPr>
            <a:xfrm>
              <a:off x="8431495" y="3447757"/>
              <a:ext cx="180000" cy="18000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8BE0D684-113D-D945-F376-8DAC27C083B1}"/>
                </a:ext>
              </a:extLst>
            </p:cNvPr>
            <p:cNvSpPr/>
            <p:nvPr/>
          </p:nvSpPr>
          <p:spPr>
            <a:xfrm>
              <a:off x="10119081" y="3525537"/>
              <a:ext cx="180000" cy="18000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0D19CB32-8B6B-E087-7CB2-AFD705B08531}"/>
                </a:ext>
              </a:extLst>
            </p:cNvPr>
            <p:cNvSpPr/>
            <p:nvPr/>
          </p:nvSpPr>
          <p:spPr>
            <a:xfrm>
              <a:off x="10313426" y="4726560"/>
              <a:ext cx="180000" cy="18000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35ACD96-1D06-7B0F-EC48-C5FC804C0979}"/>
                </a:ext>
              </a:extLst>
            </p:cNvPr>
            <p:cNvSpPr txBox="1"/>
            <p:nvPr/>
          </p:nvSpPr>
          <p:spPr>
            <a:xfrm>
              <a:off x="8141874" y="3976934"/>
              <a:ext cx="82907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400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Device</a:t>
              </a:r>
              <a:r>
                <a:rPr lang="es-ES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2</a:t>
              </a:r>
              <a:endParaRPr lang="en-GB" sz="1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31C5077-C37B-8E26-98E0-E88265BE3C90}"/>
                </a:ext>
              </a:extLst>
            </p:cNvPr>
            <p:cNvSpPr txBox="1"/>
            <p:nvPr/>
          </p:nvSpPr>
          <p:spPr>
            <a:xfrm>
              <a:off x="8581656" y="3224415"/>
              <a:ext cx="82907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400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Device</a:t>
              </a:r>
              <a:r>
                <a:rPr lang="es-ES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3</a:t>
              </a:r>
              <a:endParaRPr lang="en-GB" sz="1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417A439-9A51-F227-2282-1E8DCBA4A2E7}"/>
                </a:ext>
              </a:extLst>
            </p:cNvPr>
            <p:cNvSpPr txBox="1"/>
            <p:nvPr/>
          </p:nvSpPr>
          <p:spPr>
            <a:xfrm>
              <a:off x="10209081" y="3217760"/>
              <a:ext cx="82907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400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Device</a:t>
              </a:r>
              <a:r>
                <a:rPr lang="es-ES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4</a:t>
              </a:r>
              <a:endParaRPr lang="en-GB" sz="1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1D740D0-A900-9B4D-CFC8-49267F3A8990}"/>
                </a:ext>
              </a:extLst>
            </p:cNvPr>
            <p:cNvSpPr txBox="1"/>
            <p:nvPr/>
          </p:nvSpPr>
          <p:spPr>
            <a:xfrm>
              <a:off x="9569245" y="4452616"/>
              <a:ext cx="82907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400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Device</a:t>
              </a:r>
              <a:r>
                <a:rPr lang="es-ES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5</a:t>
              </a:r>
              <a:endParaRPr lang="en-GB" sz="1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FCC6298-8C49-82DC-559E-548B1B2929B0}"/>
              </a:ext>
            </a:extLst>
          </p:cNvPr>
          <p:cNvGrpSpPr/>
          <p:nvPr/>
        </p:nvGrpSpPr>
        <p:grpSpPr>
          <a:xfrm>
            <a:off x="6103906" y="622476"/>
            <a:ext cx="4872134" cy="5563544"/>
            <a:chOff x="1299231" y="1063796"/>
            <a:chExt cx="4872134" cy="5563544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53F8C644-1048-A9E8-AD3C-D5F887A54D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99231" y="1063796"/>
              <a:ext cx="2400000" cy="180000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93C4981F-2263-D3E7-2721-4AD77016B68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757778" y="1063796"/>
              <a:ext cx="2400000" cy="1800000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4EC79B9E-D9FE-7CD7-7D68-265EF7BED53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03828" y="2936424"/>
              <a:ext cx="2400000" cy="1800000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3DA810FF-3890-72D7-D1F2-7B466FD061C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771365" y="2936424"/>
              <a:ext cx="2400000" cy="1800000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84D962B2-1085-28E5-EA4B-615FE01F2F8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99231" y="4827340"/>
              <a:ext cx="2400000" cy="180000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02BF5ED-2648-13AE-8AA3-E45C9EEFCA7E}"/>
                </a:ext>
              </a:extLst>
            </p:cNvPr>
            <p:cNvSpPr txBox="1"/>
            <p:nvPr/>
          </p:nvSpPr>
          <p:spPr>
            <a:xfrm>
              <a:off x="1329709" y="1090834"/>
              <a:ext cx="105666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s-ES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Device</a:t>
              </a:r>
              <a:r>
                <a:rPr lang="es-E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1</a:t>
              </a:r>
              <a:endParaRPr lang="en-GB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B532E28-2D42-F321-8B8A-72E961DF1420}"/>
                </a:ext>
              </a:extLst>
            </p:cNvPr>
            <p:cNvSpPr txBox="1"/>
            <p:nvPr/>
          </p:nvSpPr>
          <p:spPr>
            <a:xfrm>
              <a:off x="1333638" y="2967363"/>
              <a:ext cx="105666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s-ES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Device</a:t>
              </a:r>
              <a:r>
                <a:rPr lang="es-E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3</a:t>
              </a:r>
              <a:endParaRPr lang="en-GB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CB7E23C-B983-5259-1F19-E3CF8934CD2E}"/>
                </a:ext>
              </a:extLst>
            </p:cNvPr>
            <p:cNvSpPr txBox="1"/>
            <p:nvPr/>
          </p:nvSpPr>
          <p:spPr>
            <a:xfrm>
              <a:off x="1333638" y="4873222"/>
              <a:ext cx="105666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s-ES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Device</a:t>
              </a:r>
              <a:r>
                <a:rPr lang="es-E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5</a:t>
              </a:r>
              <a:endParaRPr lang="en-GB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6CB217E-50E3-3088-3FA3-5F88FAC53B6C}"/>
                </a:ext>
              </a:extLst>
            </p:cNvPr>
            <p:cNvSpPr txBox="1"/>
            <p:nvPr/>
          </p:nvSpPr>
          <p:spPr>
            <a:xfrm>
              <a:off x="3788829" y="1090834"/>
              <a:ext cx="105666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s-ES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Device</a:t>
              </a:r>
              <a:r>
                <a:rPr lang="es-E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2</a:t>
              </a:r>
              <a:endParaRPr lang="en-GB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066FFD2-028A-110D-DF44-689C4263CECB}"/>
                </a:ext>
              </a:extLst>
            </p:cNvPr>
            <p:cNvSpPr txBox="1"/>
            <p:nvPr/>
          </p:nvSpPr>
          <p:spPr>
            <a:xfrm>
              <a:off x="3792758" y="2967363"/>
              <a:ext cx="105666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s-ES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Device</a:t>
              </a:r>
              <a:r>
                <a:rPr lang="es-E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4</a:t>
              </a:r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34506229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60B2D80-FA22-691A-F733-6B9AF149A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Sample6_device1</a:t>
            </a:r>
            <a:endParaRPr lang="ru-RU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26E7B37-1DE3-A487-6581-2B3DFCF46FE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ON/OFF = </a:t>
            </a: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14.20</a:t>
            </a:r>
            <a:r>
              <a:rPr lang="en-US" dirty="0"/>
              <a:t>*10</a:t>
            </a:r>
            <a:r>
              <a:rPr lang="en-US" baseline="30000" dirty="0"/>
              <a:t>6</a:t>
            </a:r>
            <a:endParaRPr lang="en-US" dirty="0"/>
          </a:p>
          <a:p>
            <a:r>
              <a:rPr lang="en-US" dirty="0"/>
              <a:t>SS = </a:t>
            </a: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4.98±00.10</a:t>
            </a:r>
            <a:r>
              <a:rPr lang="en-US" dirty="0"/>
              <a:t> V/dec</a:t>
            </a:r>
          </a:p>
          <a:p>
            <a:r>
              <a:rPr lang="en-US" dirty="0"/>
              <a:t>Vth = </a:t>
            </a: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-15.61±0.07</a:t>
            </a:r>
            <a:r>
              <a:rPr lang="en-US" dirty="0"/>
              <a:t> V</a:t>
            </a:r>
          </a:p>
          <a:p>
            <a:r>
              <a:rPr lang="en-US" dirty="0"/>
              <a:t>mu = </a:t>
            </a: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0.96±0.007</a:t>
            </a:r>
            <a:r>
              <a:rPr lang="ru-RU" dirty="0"/>
              <a:t> </a:t>
            </a:r>
            <a:r>
              <a:rPr lang="en-US" dirty="0"/>
              <a:t>cm</a:t>
            </a:r>
            <a:r>
              <a:rPr lang="en-US" baseline="30000" dirty="0"/>
              <a:t>2</a:t>
            </a:r>
            <a:r>
              <a:rPr lang="en-US" dirty="0"/>
              <a:t>/(V*s)</a:t>
            </a:r>
            <a:endParaRPr lang="ru-RU" dirty="0"/>
          </a:p>
          <a:p>
            <a:endParaRPr lang="ru-RU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AF17B25-3794-8279-B5B4-B7A8B6812EB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trfSat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and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trfLin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are fine, small hysteresis is present, the output curves show field effect at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VGate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 below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30V.</a:t>
            </a:r>
            <a:r>
              <a:rPr lang="en-US" dirty="0"/>
              <a:t> </a:t>
            </a:r>
            <a:endParaRPr lang="ru-RU" dirty="0"/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137F4049-BD78-4FA9-25C7-77A49FC94B6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122839"/>
              </p:ext>
            </p:extLst>
          </p:nvPr>
        </p:nvGraphicFramePr>
        <p:xfrm>
          <a:off x="3664087" y="189000"/>
          <a:ext cx="4233941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137F4049-BD78-4FA9-25C7-77A49FC94B6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664087" y="189000"/>
                        <a:ext cx="4233941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FBD01671-2A53-68C1-DEFE-7EE2115E717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17676445"/>
              </p:ext>
            </p:extLst>
          </p:nvPr>
        </p:nvGraphicFramePr>
        <p:xfrm>
          <a:off x="-210863" y="189000"/>
          <a:ext cx="4233941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FBD01671-2A53-68C1-DEFE-7EE2115E717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210863" y="189000"/>
                        <a:ext cx="4233941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295B47B5-02E7-DA6D-85CD-E2E2CF59877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49605092"/>
              </p:ext>
            </p:extLst>
          </p:nvPr>
        </p:nvGraphicFramePr>
        <p:xfrm>
          <a:off x="-211208" y="3429000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6" imgW="3920760" imgH="3000960" progId="Origin95.Graph">
                  <p:embed/>
                </p:oleObj>
              </mc:Choice>
              <mc:Fallback>
                <p:oleObj name="Graph" r:id="rId6" imgW="3920760" imgH="3000960" progId="Origin95.Graph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566C67FB-D96C-36E3-B26E-3C03C2F6BB5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-211208" y="3429000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E259AC47-5802-F912-61D6-59030436FDC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56844342"/>
              </p:ext>
            </p:extLst>
          </p:nvPr>
        </p:nvGraphicFramePr>
        <p:xfrm>
          <a:off x="3664087" y="3429000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8" imgW="3920760" imgH="3000960" progId="Origin95.Graph">
                  <p:embed/>
                </p:oleObj>
              </mc:Choice>
              <mc:Fallback>
                <p:oleObj name="Graph" r:id="rId8" imgW="3920760" imgH="3000960" progId="Origin95.Graph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FA8EC3EE-7501-A75A-1B12-8A1A08AD170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664087" y="3429000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9" name="Group 8">
            <a:extLst>
              <a:ext uri="{FF2B5EF4-FFF2-40B4-BE49-F238E27FC236}">
                <a16:creationId xmlns:a16="http://schemas.microsoft.com/office/drawing/2014/main" id="{149B7FFC-D2C3-6DFC-379F-33577DCF7F4F}"/>
              </a:ext>
            </a:extLst>
          </p:cNvPr>
          <p:cNvGrpSpPr/>
          <p:nvPr/>
        </p:nvGrpSpPr>
        <p:grpSpPr>
          <a:xfrm>
            <a:off x="7590101" y="291914"/>
            <a:ext cx="2822857" cy="2160000"/>
            <a:chOff x="410629" y="803275"/>
            <a:chExt cx="2822857" cy="2160000"/>
          </a:xfrm>
        </p:grpSpPr>
        <p:graphicFrame>
          <p:nvGraphicFramePr>
            <p:cNvPr id="10" name="Object 9">
              <a:extLst>
                <a:ext uri="{FF2B5EF4-FFF2-40B4-BE49-F238E27FC236}">
                  <a16:creationId xmlns:a16="http://schemas.microsoft.com/office/drawing/2014/main" id="{45B3E4BE-93EA-E326-5FEC-7DBF5349469E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196444688"/>
                </p:ext>
              </p:extLst>
            </p:nvPr>
          </p:nvGraphicFramePr>
          <p:xfrm>
            <a:off x="410629" y="803275"/>
            <a:ext cx="2822857" cy="2160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Graph" r:id="rId10" imgW="3920760" imgH="3000960" progId="Origin95.Graph">
                    <p:embed/>
                  </p:oleObj>
                </mc:Choice>
                <mc:Fallback>
                  <p:oleObj name="Graph" r:id="rId10" imgW="3920760" imgH="3000960" progId="Origin95.Graph">
                    <p:embed/>
                    <p:pic>
                      <p:nvPicPr>
                        <p:cNvPr id="23" name="Object 22">
                          <a:extLst>
                            <a:ext uri="{FF2B5EF4-FFF2-40B4-BE49-F238E27FC236}">
                              <a16:creationId xmlns:a16="http://schemas.microsoft.com/office/drawing/2014/main" id="{15D32621-048E-CFFC-D5B5-4A91AFA3F7FB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1"/>
                        <a:stretch>
                          <a:fillRect/>
                        </a:stretch>
                      </p:blipFill>
                      <p:spPr>
                        <a:xfrm>
                          <a:off x="410629" y="803275"/>
                          <a:ext cx="2822857" cy="21600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0A3C215-DAC6-91C1-3020-8DEFFC7954E3}"/>
                </a:ext>
              </a:extLst>
            </p:cNvPr>
            <p:cNvSpPr txBox="1"/>
            <p:nvPr/>
          </p:nvSpPr>
          <p:spPr>
            <a:xfrm>
              <a:off x="1177309" y="1005109"/>
              <a:ext cx="105666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s-ES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Device</a:t>
              </a:r>
              <a:r>
                <a:rPr lang="es-E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1</a:t>
              </a:r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7411254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258716-950F-4ED9-F7F6-D9313A7BE8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 err="1"/>
              <a:t>Samples</a:t>
            </a:r>
            <a:r>
              <a:rPr lang="es-ES" dirty="0"/>
              <a:t> </a:t>
            </a:r>
            <a:r>
              <a:rPr lang="es-ES" dirty="0" err="1"/>
              <a:t>structure</a:t>
            </a:r>
            <a:r>
              <a:rPr lang="es-ES" dirty="0"/>
              <a:t> and </a:t>
            </a:r>
            <a:r>
              <a:rPr lang="es-ES" dirty="0" err="1"/>
              <a:t>characterization</a:t>
            </a:r>
            <a:endParaRPr lang="en-GB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4A92443-EBC2-097A-0837-C3DE2CB365C1}"/>
              </a:ext>
            </a:extLst>
          </p:cNvPr>
          <p:cNvSpPr/>
          <p:nvPr/>
        </p:nvSpPr>
        <p:spPr>
          <a:xfrm>
            <a:off x="7516326" y="4751624"/>
            <a:ext cx="4161732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MEASUREMENTS</a:t>
            </a:r>
          </a:p>
          <a:p>
            <a:endParaRPr lang="en-GB" sz="16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AutoNum type="arabicParenR"/>
            </a:pPr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n-type semiconductor</a:t>
            </a:r>
          </a:p>
          <a:p>
            <a:pPr marL="342900" indent="-342900">
              <a:buAutoNum type="arabicParenR"/>
            </a:pPr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Low stability in </a:t>
            </a:r>
            <a:r>
              <a:rPr lang="en-GB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aire</a:t>
            </a:r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storage in glove box</a:t>
            </a:r>
          </a:p>
          <a:p>
            <a:pPr marL="342900" indent="-342900">
              <a:buAutoNum type="arabicParenR"/>
            </a:pPr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Electrical measurements were performed reaching </a:t>
            </a:r>
            <a:r>
              <a:rPr lang="en-GB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GB" sz="16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DS</a:t>
            </a:r>
            <a:r>
              <a:rPr lang="en-GB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1 V, and V</a:t>
            </a:r>
            <a:r>
              <a:rPr lang="en-GB" sz="16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GS</a:t>
            </a:r>
            <a:r>
              <a:rPr lang="en-GB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-60 to 60 V</a:t>
            </a:r>
          </a:p>
          <a:p>
            <a:pPr marL="342900" indent="-342900">
              <a:buAutoNum type="arabicParenR"/>
            </a:pPr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Delay 100 </a:t>
            </a:r>
            <a:r>
              <a:rPr lang="en-GB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ms</a:t>
            </a:r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l-G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r>
              <a:rPr lang="es-E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s-ES" sz="16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GS</a:t>
            </a:r>
            <a:r>
              <a:rPr lang="es-E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0.5 V</a:t>
            </a:r>
          </a:p>
        </p:txBody>
      </p:sp>
      <p:sp>
        <p:nvSpPr>
          <p:cNvPr id="63" name="9 CuadroTexto">
            <a:extLst>
              <a:ext uri="{FF2B5EF4-FFF2-40B4-BE49-F238E27FC236}">
                <a16:creationId xmlns:a16="http://schemas.microsoft.com/office/drawing/2014/main" id="{1FCB627E-7529-9321-C798-B78D49342306}"/>
              </a:ext>
            </a:extLst>
          </p:cNvPr>
          <p:cNvSpPr txBox="1"/>
          <p:nvPr/>
        </p:nvSpPr>
        <p:spPr>
          <a:xfrm>
            <a:off x="7516326" y="3610970"/>
            <a:ext cx="416173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16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Top contact / Bottom gate </a:t>
            </a:r>
          </a:p>
          <a:p>
            <a:pPr algn="just"/>
            <a:endParaRPr lang="en-GB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Note: If you need, you can scratch the surface of the substrates to access the gate.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43017CD-B1E8-E264-7C7A-5501193249A8}"/>
              </a:ext>
            </a:extLst>
          </p:cNvPr>
          <p:cNvSpPr/>
          <p:nvPr/>
        </p:nvSpPr>
        <p:spPr>
          <a:xfrm>
            <a:off x="587229" y="5025007"/>
            <a:ext cx="4689446" cy="80219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51D95BC-472A-E4DA-B38C-3C8EF2ABF93E}"/>
              </a:ext>
            </a:extLst>
          </p:cNvPr>
          <p:cNvSpPr/>
          <p:nvPr/>
        </p:nvSpPr>
        <p:spPr>
          <a:xfrm>
            <a:off x="587229" y="4474480"/>
            <a:ext cx="4689446" cy="550527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DA97DD6-6704-0218-EEF6-48DE9C9834F2}"/>
              </a:ext>
            </a:extLst>
          </p:cNvPr>
          <p:cNvSpPr/>
          <p:nvPr/>
        </p:nvSpPr>
        <p:spPr>
          <a:xfrm>
            <a:off x="587229" y="4251274"/>
            <a:ext cx="4689446" cy="223205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5E54F43-4948-32BC-20A9-194074521789}"/>
              </a:ext>
            </a:extLst>
          </p:cNvPr>
          <p:cNvSpPr/>
          <p:nvPr/>
        </p:nvSpPr>
        <p:spPr>
          <a:xfrm>
            <a:off x="2130803" y="3983334"/>
            <a:ext cx="1602298" cy="27159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3AE20E3-8CAF-FABA-E13A-8B1439EC1552}"/>
              </a:ext>
            </a:extLst>
          </p:cNvPr>
          <p:cNvSpPr/>
          <p:nvPr/>
        </p:nvSpPr>
        <p:spPr>
          <a:xfrm>
            <a:off x="587229" y="3715151"/>
            <a:ext cx="1620000" cy="421544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50F8065-1D62-FC2F-EB5F-08203569C204}"/>
              </a:ext>
            </a:extLst>
          </p:cNvPr>
          <p:cNvSpPr/>
          <p:nvPr/>
        </p:nvSpPr>
        <p:spPr>
          <a:xfrm>
            <a:off x="3656189" y="3715151"/>
            <a:ext cx="1620000" cy="421544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58C48DD-96B0-05E3-EBD2-3761789CEBA0}"/>
              </a:ext>
            </a:extLst>
          </p:cNvPr>
          <p:cNvSpPr/>
          <p:nvPr/>
        </p:nvSpPr>
        <p:spPr>
          <a:xfrm>
            <a:off x="587230" y="4136694"/>
            <a:ext cx="1620000" cy="11482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51D480C-1810-B253-EDAA-765791DD0F22}"/>
              </a:ext>
            </a:extLst>
          </p:cNvPr>
          <p:cNvSpPr/>
          <p:nvPr/>
        </p:nvSpPr>
        <p:spPr>
          <a:xfrm>
            <a:off x="3656187" y="4136018"/>
            <a:ext cx="1620000" cy="11482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1B29490-3283-BD52-34CE-6D8E1A3EB964}"/>
              </a:ext>
            </a:extLst>
          </p:cNvPr>
          <p:cNvSpPr txBox="1"/>
          <p:nvPr/>
        </p:nvSpPr>
        <p:spPr>
          <a:xfrm>
            <a:off x="5469587" y="3780843"/>
            <a:ext cx="1585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Au/Cr 45/3 nm</a:t>
            </a:r>
            <a:endParaRPr lang="en-GB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E1368AC-D4CF-E8A4-F109-DDF9ED2A0980}"/>
              </a:ext>
            </a:extLst>
          </p:cNvPr>
          <p:cNvSpPr txBox="1"/>
          <p:nvPr/>
        </p:nvSpPr>
        <p:spPr>
          <a:xfrm>
            <a:off x="2587947" y="3606679"/>
            <a:ext cx="688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MoS</a:t>
            </a:r>
            <a:r>
              <a:rPr lang="es-ES" baseline="-25000" dirty="0"/>
              <a:t>2</a:t>
            </a:r>
            <a:endParaRPr lang="en-GB" baseline="-25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6647E6D-8AA0-8200-A8E3-A60B0AEC08B0}"/>
              </a:ext>
            </a:extLst>
          </p:cNvPr>
          <p:cNvSpPr txBox="1"/>
          <p:nvPr/>
        </p:nvSpPr>
        <p:spPr>
          <a:xfrm>
            <a:off x="5405819" y="4150175"/>
            <a:ext cx="1713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BCB </a:t>
            </a:r>
            <a:r>
              <a:rPr lang="es-ES" dirty="0" err="1"/>
              <a:t>layer</a:t>
            </a:r>
            <a:r>
              <a:rPr lang="es-ES" dirty="0"/>
              <a:t> 50 nm</a:t>
            </a:r>
            <a:endParaRPr lang="en-GB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C13FF87-1CEE-C369-2368-EEBB2EA0375D}"/>
              </a:ext>
            </a:extLst>
          </p:cNvPr>
          <p:cNvSpPr txBox="1"/>
          <p:nvPr/>
        </p:nvSpPr>
        <p:spPr>
          <a:xfrm>
            <a:off x="5608920" y="4565077"/>
            <a:ext cx="1307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SiO</a:t>
            </a:r>
            <a:r>
              <a:rPr lang="es-ES" baseline="-25000" dirty="0"/>
              <a:t>x </a:t>
            </a:r>
            <a:r>
              <a:rPr lang="es-ES" dirty="0"/>
              <a:t>278 nm</a:t>
            </a:r>
            <a:endParaRPr lang="en-GB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118E4B1-39B7-E699-7AF3-92C284454142}"/>
              </a:ext>
            </a:extLst>
          </p:cNvPr>
          <p:cNvSpPr txBox="1"/>
          <p:nvPr/>
        </p:nvSpPr>
        <p:spPr>
          <a:xfrm>
            <a:off x="6090750" y="5241439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Si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832174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F80B4-2E12-4934-22AB-A9984C883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Sample6_device3</a:t>
            </a:r>
            <a:endParaRPr lang="ru-R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9E79278-BDE1-9D9C-727C-51F6DA1765A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ON/OFF = -</a:t>
            </a:r>
          </a:p>
          <a:p>
            <a:r>
              <a:rPr lang="en-US" dirty="0"/>
              <a:t>SS = -</a:t>
            </a:r>
          </a:p>
          <a:p>
            <a:r>
              <a:rPr lang="en-US" dirty="0"/>
              <a:t>Vth = -</a:t>
            </a:r>
          </a:p>
          <a:p>
            <a:r>
              <a:rPr lang="en-US" dirty="0"/>
              <a:t>mu = -</a:t>
            </a:r>
            <a:endParaRPr lang="ru-RU" dirty="0"/>
          </a:p>
          <a:p>
            <a:endParaRPr lang="ru-RU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7007C1C-B8DB-414C-8F4B-A082353B950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No signal was observed, probably, bad connection.</a:t>
            </a:r>
            <a:r>
              <a:rPr lang="en-US" dirty="0"/>
              <a:t> </a:t>
            </a:r>
            <a:endParaRPr lang="ru-RU" dirty="0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680F9FAD-C2B6-0FCF-E9C0-E35255BEB91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04306668"/>
              </p:ext>
            </p:extLst>
          </p:nvPr>
        </p:nvGraphicFramePr>
        <p:xfrm>
          <a:off x="3644631" y="189000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680F9FAD-C2B6-0FCF-E9C0-E35255BEB91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644631" y="189000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4EAF7134-F5E9-1229-4EC3-656ECB87D0B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82863814"/>
              </p:ext>
            </p:extLst>
          </p:nvPr>
        </p:nvGraphicFramePr>
        <p:xfrm>
          <a:off x="-208802" y="189000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4EAF7134-F5E9-1229-4EC3-656ECB87D0B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208802" y="189000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0F79F78F-1677-CFFE-C812-0135D514457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40260113"/>
              </p:ext>
            </p:extLst>
          </p:nvPr>
        </p:nvGraphicFramePr>
        <p:xfrm>
          <a:off x="3644631" y="3429000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6" imgW="3920760" imgH="3000960" progId="Origin95.Graph">
                  <p:embed/>
                </p:oleObj>
              </mc:Choice>
              <mc:Fallback>
                <p:oleObj name="Graph" r:id="rId6" imgW="3920760" imgH="3000960" progId="Origin95.Grap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A197F3A0-82C5-3CA7-2A29-00984DDD763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644631" y="3429000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8" name="Group 7">
            <a:extLst>
              <a:ext uri="{FF2B5EF4-FFF2-40B4-BE49-F238E27FC236}">
                <a16:creationId xmlns:a16="http://schemas.microsoft.com/office/drawing/2014/main" id="{47D0C957-C35D-1572-C6B7-C61C40B943E3}"/>
              </a:ext>
            </a:extLst>
          </p:cNvPr>
          <p:cNvGrpSpPr/>
          <p:nvPr/>
        </p:nvGrpSpPr>
        <p:grpSpPr>
          <a:xfrm>
            <a:off x="7599656" y="291914"/>
            <a:ext cx="2822857" cy="2160000"/>
            <a:chOff x="3247911" y="801867"/>
            <a:chExt cx="2822857" cy="2160000"/>
          </a:xfrm>
        </p:grpSpPr>
        <p:graphicFrame>
          <p:nvGraphicFramePr>
            <p:cNvPr id="9" name="Object 8">
              <a:extLst>
                <a:ext uri="{FF2B5EF4-FFF2-40B4-BE49-F238E27FC236}">
                  <a16:creationId xmlns:a16="http://schemas.microsoft.com/office/drawing/2014/main" id="{4CB5BEFC-97B0-FA1C-8DEF-157B3295E814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281636136"/>
                </p:ext>
              </p:extLst>
            </p:nvPr>
          </p:nvGraphicFramePr>
          <p:xfrm>
            <a:off x="3247911" y="801867"/>
            <a:ext cx="2822857" cy="2160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Graph" r:id="rId8" imgW="3920760" imgH="3000960" progId="Origin95.Graph">
                    <p:embed/>
                  </p:oleObj>
                </mc:Choice>
                <mc:Fallback>
                  <p:oleObj name="Graph" r:id="rId8" imgW="3920760" imgH="3000960" progId="Origin95.Graph">
                    <p:embed/>
                    <p:pic>
                      <p:nvPicPr>
                        <p:cNvPr id="25" name="Object 24">
                          <a:extLst>
                            <a:ext uri="{FF2B5EF4-FFF2-40B4-BE49-F238E27FC236}">
                              <a16:creationId xmlns:a16="http://schemas.microsoft.com/office/drawing/2014/main" id="{56A91588-20FC-123D-B04D-FBD2C103E266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3247911" y="801867"/>
                          <a:ext cx="2822857" cy="21600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3932BC3-B871-8444-1EDC-5E972E9A3192}"/>
                </a:ext>
              </a:extLst>
            </p:cNvPr>
            <p:cNvSpPr txBox="1"/>
            <p:nvPr/>
          </p:nvSpPr>
          <p:spPr>
            <a:xfrm>
              <a:off x="3998379" y="1005109"/>
              <a:ext cx="105666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s-ES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Device</a:t>
              </a:r>
              <a:r>
                <a:rPr lang="es-E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3</a:t>
              </a:r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3571598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676DFD-020C-4B96-DADB-1F93D6DEDA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Sample6_device5</a:t>
            </a:r>
            <a:endParaRPr lang="ru-RU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C2A2212-5FA8-C12D-8EDB-CDFFC43D686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ON/OFF = 20.7*10</a:t>
            </a:r>
            <a:r>
              <a:rPr lang="en-US" baseline="30000" dirty="0"/>
              <a:t>6</a:t>
            </a:r>
            <a:endParaRPr lang="en-US" dirty="0"/>
          </a:p>
          <a:p>
            <a:r>
              <a:rPr lang="en-US" dirty="0"/>
              <a:t>SS = </a:t>
            </a: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4.66±0.10</a:t>
            </a:r>
            <a:r>
              <a:rPr lang="en-US" dirty="0"/>
              <a:t> V/dec</a:t>
            </a:r>
          </a:p>
          <a:p>
            <a:r>
              <a:rPr lang="en-US" dirty="0"/>
              <a:t>Vth = </a:t>
            </a: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-6.30±0.10</a:t>
            </a:r>
            <a:r>
              <a:rPr lang="ru-RU" dirty="0"/>
              <a:t> </a:t>
            </a:r>
            <a:r>
              <a:rPr lang="en-US" dirty="0"/>
              <a:t>V</a:t>
            </a:r>
          </a:p>
          <a:p>
            <a:r>
              <a:rPr lang="en-US" dirty="0"/>
              <a:t>mu = </a:t>
            </a: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0.2628±0.0014</a:t>
            </a:r>
            <a:r>
              <a:rPr lang="ru-RU" dirty="0"/>
              <a:t> </a:t>
            </a:r>
            <a:r>
              <a:rPr lang="en-US" dirty="0"/>
              <a:t>cm</a:t>
            </a:r>
            <a:r>
              <a:rPr lang="en-US" baseline="30000" dirty="0"/>
              <a:t>2</a:t>
            </a:r>
            <a:r>
              <a:rPr lang="en-US" dirty="0"/>
              <a:t>/(V*s)</a:t>
            </a:r>
            <a:endParaRPr lang="ru-RU" dirty="0"/>
          </a:p>
          <a:p>
            <a:endParaRPr lang="ru-RU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617F17D-1E76-7041-9EBE-29CC58E2ED0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At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trfSat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and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trfLin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hysteresis is present, output curves show good field effect.</a:t>
            </a:r>
            <a:r>
              <a:rPr lang="en-US" dirty="0"/>
              <a:t> </a:t>
            </a:r>
            <a:endParaRPr lang="ru-RU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9BF7C39D-EF21-2216-1D7B-0789E6D2B2E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88319524"/>
              </p:ext>
            </p:extLst>
          </p:nvPr>
        </p:nvGraphicFramePr>
        <p:xfrm>
          <a:off x="3595993" y="189000"/>
          <a:ext cx="4233941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9BF7C39D-EF21-2216-1D7B-0789E6D2B2E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595993" y="189000"/>
                        <a:ext cx="4233941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3FF6714F-CBC7-DADE-F8BC-EE5D329F33E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65996643"/>
              </p:ext>
            </p:extLst>
          </p:nvPr>
        </p:nvGraphicFramePr>
        <p:xfrm>
          <a:off x="-199073" y="189000"/>
          <a:ext cx="4233941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3FF6714F-CBC7-DADE-F8BC-EE5D329F33E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199073" y="189000"/>
                        <a:ext cx="4233941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2C33D124-4FDB-3A8E-F783-A258DF094CC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3023441"/>
              </p:ext>
            </p:extLst>
          </p:nvPr>
        </p:nvGraphicFramePr>
        <p:xfrm>
          <a:off x="-199073" y="3429000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6" imgW="3920760" imgH="3000960" progId="Origin95.Graph">
                  <p:embed/>
                </p:oleObj>
              </mc:Choice>
              <mc:Fallback>
                <p:oleObj name="Graph" r:id="rId6" imgW="3920760" imgH="3000960" progId="Origin95.Graph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13AB5387-2C8D-D71B-C3FD-C20DEAEA04B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-199073" y="3429000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F0E2BEBB-AC42-6406-FC1A-12F6E078EB1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01697004"/>
              </p:ext>
            </p:extLst>
          </p:nvPr>
        </p:nvGraphicFramePr>
        <p:xfrm>
          <a:off x="3595993" y="3429000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8" imgW="3920760" imgH="3000960" progId="Origin95.Graph">
                  <p:embed/>
                </p:oleObj>
              </mc:Choice>
              <mc:Fallback>
                <p:oleObj name="Graph" r:id="rId8" imgW="3920760" imgH="3000960" progId="Origin95.Graph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F3284AD7-C96C-D850-FF42-611F8E03E71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595993" y="3429000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9" name="Group 8">
            <a:extLst>
              <a:ext uri="{FF2B5EF4-FFF2-40B4-BE49-F238E27FC236}">
                <a16:creationId xmlns:a16="http://schemas.microsoft.com/office/drawing/2014/main" id="{6C732BCE-D109-D3DF-0762-C7175582BCD0}"/>
              </a:ext>
            </a:extLst>
          </p:cNvPr>
          <p:cNvGrpSpPr/>
          <p:nvPr/>
        </p:nvGrpSpPr>
        <p:grpSpPr>
          <a:xfrm>
            <a:off x="7624148" y="291914"/>
            <a:ext cx="2822857" cy="2160000"/>
            <a:chOff x="409722" y="2782577"/>
            <a:chExt cx="2822857" cy="2160000"/>
          </a:xfrm>
        </p:grpSpPr>
        <p:graphicFrame>
          <p:nvGraphicFramePr>
            <p:cNvPr id="10" name="Object 9">
              <a:extLst>
                <a:ext uri="{FF2B5EF4-FFF2-40B4-BE49-F238E27FC236}">
                  <a16:creationId xmlns:a16="http://schemas.microsoft.com/office/drawing/2014/main" id="{87637C7C-F7BE-1E39-AA62-D850C77A5732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626112862"/>
                </p:ext>
              </p:extLst>
            </p:nvPr>
          </p:nvGraphicFramePr>
          <p:xfrm>
            <a:off x="409722" y="2782577"/>
            <a:ext cx="2822857" cy="2160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Graph" r:id="rId10" imgW="3920760" imgH="3000960" progId="Origin95.Graph">
                    <p:embed/>
                  </p:oleObj>
                </mc:Choice>
                <mc:Fallback>
                  <p:oleObj name="Graph" r:id="rId10" imgW="3920760" imgH="3000960" progId="Origin95.Graph">
                    <p:embed/>
                    <p:pic>
                      <p:nvPicPr>
                        <p:cNvPr id="26" name="Object 25">
                          <a:extLst>
                            <a:ext uri="{FF2B5EF4-FFF2-40B4-BE49-F238E27FC236}">
                              <a16:creationId xmlns:a16="http://schemas.microsoft.com/office/drawing/2014/main" id="{6A9A1BCD-137A-A17A-C346-461A000E55BB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1"/>
                        <a:stretch>
                          <a:fillRect/>
                        </a:stretch>
                      </p:blipFill>
                      <p:spPr>
                        <a:xfrm>
                          <a:off x="409722" y="2782577"/>
                          <a:ext cx="2822857" cy="21600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B7B844C-76D3-0D21-7FAE-FC3094D139C2}"/>
                </a:ext>
              </a:extLst>
            </p:cNvPr>
            <p:cNvSpPr txBox="1"/>
            <p:nvPr/>
          </p:nvSpPr>
          <p:spPr>
            <a:xfrm>
              <a:off x="1171713" y="2995938"/>
              <a:ext cx="105666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s-ES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Device</a:t>
              </a:r>
              <a:r>
                <a:rPr lang="es-E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5</a:t>
              </a:r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5963321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10B4A-315C-3B73-6035-609DB24F41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7</a:t>
            </a:r>
            <a:endParaRPr lang="ru-R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33A0C5-02AA-48B1-3BA8-70CC08F5FD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ru-RU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0DB19CD-B561-BA08-3147-C5C0CED2F347}"/>
              </a:ext>
            </a:extLst>
          </p:cNvPr>
          <p:cNvGrpSpPr/>
          <p:nvPr/>
        </p:nvGrpSpPr>
        <p:grpSpPr>
          <a:xfrm>
            <a:off x="838200" y="1825625"/>
            <a:ext cx="4398493" cy="4319905"/>
            <a:chOff x="6957161" y="2411920"/>
            <a:chExt cx="4398493" cy="431990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83A6B17-4394-A015-ADC4-FF63A864EF8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57161" y="2411920"/>
              <a:ext cx="4319905" cy="43199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153FD186-0A92-7104-533E-C20CFC6BFAA7}"/>
                </a:ext>
              </a:extLst>
            </p:cNvPr>
            <p:cNvSpPr/>
            <p:nvPr/>
          </p:nvSpPr>
          <p:spPr>
            <a:xfrm>
              <a:off x="8220890" y="5110060"/>
              <a:ext cx="180000" cy="18000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D58A121-30DA-92AD-98A1-0AFF923E86C0}"/>
                </a:ext>
              </a:extLst>
            </p:cNvPr>
            <p:cNvSpPr/>
            <p:nvPr/>
          </p:nvSpPr>
          <p:spPr>
            <a:xfrm>
              <a:off x="8952182" y="5221899"/>
              <a:ext cx="180000" cy="18000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3D9F3254-DC7E-EF0E-C470-18A5352EA017}"/>
                </a:ext>
              </a:extLst>
            </p:cNvPr>
            <p:cNvSpPr/>
            <p:nvPr/>
          </p:nvSpPr>
          <p:spPr>
            <a:xfrm>
              <a:off x="9447495" y="4844757"/>
              <a:ext cx="180000" cy="18000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65CE50AC-70C9-158C-C0B9-7609D8E3F5A2}"/>
                </a:ext>
              </a:extLst>
            </p:cNvPr>
            <p:cNvSpPr/>
            <p:nvPr/>
          </p:nvSpPr>
          <p:spPr>
            <a:xfrm>
              <a:off x="10436581" y="4592337"/>
              <a:ext cx="180000" cy="18000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03325EFC-630C-1908-5E24-B62C314C1778}"/>
                </a:ext>
              </a:extLst>
            </p:cNvPr>
            <p:cNvSpPr/>
            <p:nvPr/>
          </p:nvSpPr>
          <p:spPr>
            <a:xfrm>
              <a:off x="9856226" y="5717160"/>
              <a:ext cx="180000" cy="18000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C9E1B89-077D-9962-F4F8-DB805A6535B4}"/>
                </a:ext>
              </a:extLst>
            </p:cNvPr>
            <p:cNvSpPr txBox="1"/>
            <p:nvPr/>
          </p:nvSpPr>
          <p:spPr>
            <a:xfrm>
              <a:off x="7324879" y="4892283"/>
              <a:ext cx="82907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400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Device</a:t>
              </a:r>
              <a:r>
                <a:rPr lang="es-ES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1</a:t>
              </a:r>
              <a:endParaRPr lang="en-GB" sz="1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7D09A5B-36D4-4975-EA46-F1D048358E13}"/>
                </a:ext>
              </a:extLst>
            </p:cNvPr>
            <p:cNvSpPr txBox="1"/>
            <p:nvPr/>
          </p:nvSpPr>
          <p:spPr>
            <a:xfrm>
              <a:off x="9005474" y="5373934"/>
              <a:ext cx="82907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400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Device</a:t>
              </a:r>
              <a:r>
                <a:rPr lang="es-ES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2</a:t>
              </a:r>
              <a:endParaRPr lang="en-GB" sz="1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5C5173-281B-25BC-4117-13E3AA3017CA}"/>
                </a:ext>
              </a:extLst>
            </p:cNvPr>
            <p:cNvSpPr txBox="1"/>
            <p:nvPr/>
          </p:nvSpPr>
          <p:spPr>
            <a:xfrm>
              <a:off x="9597656" y="4621415"/>
              <a:ext cx="82907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400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Device</a:t>
              </a:r>
              <a:r>
                <a:rPr lang="es-ES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3</a:t>
              </a:r>
              <a:endParaRPr lang="en-GB" sz="1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4CF0806-512D-2CE3-E7BB-A86D574B2762}"/>
                </a:ext>
              </a:extLst>
            </p:cNvPr>
            <p:cNvSpPr txBox="1"/>
            <p:nvPr/>
          </p:nvSpPr>
          <p:spPr>
            <a:xfrm>
              <a:off x="10526581" y="4284560"/>
              <a:ext cx="82907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400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Device</a:t>
              </a:r>
              <a:r>
                <a:rPr lang="es-ES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4</a:t>
              </a:r>
              <a:endParaRPr lang="en-GB" sz="1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586592B-2520-5E51-BD34-D9F26006679C}"/>
                </a:ext>
              </a:extLst>
            </p:cNvPr>
            <p:cNvSpPr txBox="1"/>
            <p:nvPr/>
          </p:nvSpPr>
          <p:spPr>
            <a:xfrm>
              <a:off x="9950245" y="5468616"/>
              <a:ext cx="82907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400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Device</a:t>
              </a:r>
              <a:r>
                <a:rPr lang="es-ES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5</a:t>
              </a:r>
              <a:endParaRPr lang="en-GB" sz="1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BFE4318-5B93-0E53-6188-0F749B035D15}"/>
              </a:ext>
            </a:extLst>
          </p:cNvPr>
          <p:cNvGrpSpPr/>
          <p:nvPr/>
        </p:nvGrpSpPr>
        <p:grpSpPr>
          <a:xfrm>
            <a:off x="6113948" y="916493"/>
            <a:ext cx="4872134" cy="5563544"/>
            <a:chOff x="1299231" y="1063796"/>
            <a:chExt cx="4872134" cy="5563544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01CECA42-34A5-7A3E-F21C-3498C153270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99231" y="1063796"/>
              <a:ext cx="2400000" cy="1800000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FFC44EB-053C-8ABE-5945-37D1C5113FA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757778" y="1063796"/>
              <a:ext cx="2400000" cy="1800000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47E17448-10B5-0C84-D820-CB5D70AD638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07151" y="2936424"/>
              <a:ext cx="2400000" cy="1800000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50F14B70-22CD-6F10-4785-B9093BBDA4E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771365" y="2936424"/>
              <a:ext cx="2400000" cy="1800000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71E1DCDC-EE4E-2DD7-1AC9-E400C481CA9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99231" y="4827340"/>
              <a:ext cx="2400000" cy="1800000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6FADF2C-3604-5E92-1658-082A5A53B2B9}"/>
                </a:ext>
              </a:extLst>
            </p:cNvPr>
            <p:cNvSpPr txBox="1"/>
            <p:nvPr/>
          </p:nvSpPr>
          <p:spPr>
            <a:xfrm>
              <a:off x="1329709" y="1090834"/>
              <a:ext cx="105666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s-ES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Device</a:t>
              </a:r>
              <a:r>
                <a:rPr lang="es-E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1</a:t>
              </a:r>
              <a:endParaRPr lang="en-GB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B810D6A-67F5-AED7-D16D-FC6E3E6C1E09}"/>
                </a:ext>
              </a:extLst>
            </p:cNvPr>
            <p:cNvSpPr txBox="1"/>
            <p:nvPr/>
          </p:nvSpPr>
          <p:spPr>
            <a:xfrm>
              <a:off x="1333638" y="2967363"/>
              <a:ext cx="105666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s-ES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Device</a:t>
              </a:r>
              <a:r>
                <a:rPr lang="es-E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3</a:t>
              </a:r>
              <a:endParaRPr lang="en-GB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018EC63-AA37-92EE-EFA9-DF7334E31BB0}"/>
                </a:ext>
              </a:extLst>
            </p:cNvPr>
            <p:cNvSpPr txBox="1"/>
            <p:nvPr/>
          </p:nvSpPr>
          <p:spPr>
            <a:xfrm>
              <a:off x="1333638" y="4873222"/>
              <a:ext cx="105666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s-ES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Device</a:t>
              </a:r>
              <a:r>
                <a:rPr lang="es-E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5</a:t>
              </a:r>
              <a:endParaRPr lang="en-GB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719C861-DC49-ED79-08BD-DACB867FA791}"/>
                </a:ext>
              </a:extLst>
            </p:cNvPr>
            <p:cNvSpPr txBox="1"/>
            <p:nvPr/>
          </p:nvSpPr>
          <p:spPr>
            <a:xfrm>
              <a:off x="3788829" y="1090834"/>
              <a:ext cx="105666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s-ES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Device</a:t>
              </a:r>
              <a:r>
                <a:rPr lang="es-E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2</a:t>
              </a:r>
              <a:endParaRPr lang="en-GB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B8EAEF7-3606-5EA9-0A99-BD2A3A8AB2DF}"/>
                </a:ext>
              </a:extLst>
            </p:cNvPr>
            <p:cNvSpPr txBox="1"/>
            <p:nvPr/>
          </p:nvSpPr>
          <p:spPr>
            <a:xfrm>
              <a:off x="3792758" y="2967363"/>
              <a:ext cx="105666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s-ES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Device</a:t>
              </a:r>
              <a:r>
                <a:rPr lang="es-E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4</a:t>
              </a:r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14770203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E03FBB-8BBF-BED0-32BB-C0D4A80832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Sample7_device1</a:t>
            </a:r>
            <a:endParaRPr lang="ru-RU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E677BD6-673B-B5AE-EB67-E40A363EB1A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ON/OFF = </a:t>
            </a: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3.18</a:t>
            </a:r>
            <a:r>
              <a:rPr lang="en-US" dirty="0"/>
              <a:t>*10</a:t>
            </a:r>
            <a:r>
              <a:rPr lang="en-US" baseline="30000" dirty="0"/>
              <a:t>6</a:t>
            </a:r>
            <a:endParaRPr lang="en-US" dirty="0"/>
          </a:p>
          <a:p>
            <a:r>
              <a:rPr lang="en-US" dirty="0"/>
              <a:t>SS = </a:t>
            </a: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5.92±0.07</a:t>
            </a:r>
            <a:r>
              <a:rPr lang="ru-RU" dirty="0"/>
              <a:t> </a:t>
            </a:r>
            <a:r>
              <a:rPr lang="en-US" dirty="0"/>
              <a:t>V/dec</a:t>
            </a:r>
          </a:p>
          <a:p>
            <a:r>
              <a:rPr lang="en-US" dirty="0"/>
              <a:t>Vth = </a:t>
            </a: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-3.2±0.2</a:t>
            </a:r>
            <a:r>
              <a:rPr lang="ru-RU" dirty="0"/>
              <a:t> </a:t>
            </a:r>
            <a:r>
              <a:rPr lang="en-US" dirty="0"/>
              <a:t>V</a:t>
            </a:r>
          </a:p>
          <a:p>
            <a:r>
              <a:rPr lang="en-US" dirty="0"/>
              <a:t>mu = </a:t>
            </a: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0.0483±0.0005</a:t>
            </a:r>
            <a:r>
              <a:rPr lang="ru-RU" dirty="0"/>
              <a:t> </a:t>
            </a:r>
            <a:r>
              <a:rPr lang="en-US" dirty="0"/>
              <a:t>cm</a:t>
            </a:r>
            <a:r>
              <a:rPr lang="en-US" baseline="30000" dirty="0"/>
              <a:t>2</a:t>
            </a:r>
            <a:r>
              <a:rPr lang="en-US" dirty="0"/>
              <a:t>/(V*s)</a:t>
            </a:r>
            <a:endParaRPr lang="ru-RU" dirty="0"/>
          </a:p>
          <a:p>
            <a:endParaRPr lang="ru-RU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BC1C406-9C40-DEFD-5B52-BA498DD1E5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At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trfSat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and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trfLin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significant hysteresis is observed, the output curves show good field effect.</a:t>
            </a:r>
            <a:r>
              <a:rPr lang="en-US" dirty="0"/>
              <a:t> </a:t>
            </a:r>
            <a:endParaRPr lang="ru-RU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61D978BF-7E39-8E5C-D54C-3490334CA10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23780131"/>
              </p:ext>
            </p:extLst>
          </p:nvPr>
        </p:nvGraphicFramePr>
        <p:xfrm>
          <a:off x="3622731" y="189000"/>
          <a:ext cx="4233941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61D978BF-7E39-8E5C-D54C-3490334CA10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622731" y="189000"/>
                        <a:ext cx="4233941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33077AD5-D379-D989-29BC-81047821F56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39741541"/>
              </p:ext>
            </p:extLst>
          </p:nvPr>
        </p:nvGraphicFramePr>
        <p:xfrm>
          <a:off x="-223144" y="189000"/>
          <a:ext cx="4235274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33077AD5-D379-D989-29BC-81047821F56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223144" y="189000"/>
                        <a:ext cx="4235274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7DD30ADC-E3C8-40AE-9CD6-D1584A9250F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81079503"/>
              </p:ext>
            </p:extLst>
          </p:nvPr>
        </p:nvGraphicFramePr>
        <p:xfrm>
          <a:off x="-223144" y="3429000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6" imgW="3920760" imgH="3000960" progId="Origin95.Graph">
                  <p:embed/>
                </p:oleObj>
              </mc:Choice>
              <mc:Fallback>
                <p:oleObj name="Graph" r:id="rId6" imgW="3920760" imgH="3000960" progId="Origin95.Graph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76D70FB9-A459-D7CA-63D7-AA0A1E4255B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-223144" y="3429000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B4EEAE76-49AB-A138-14AE-710A5A243E3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89913156"/>
              </p:ext>
            </p:extLst>
          </p:nvPr>
        </p:nvGraphicFramePr>
        <p:xfrm>
          <a:off x="3622731" y="3429000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8" imgW="3920760" imgH="3000960" progId="Origin95.Graph">
                  <p:embed/>
                </p:oleObj>
              </mc:Choice>
              <mc:Fallback>
                <p:oleObj name="Graph" r:id="rId8" imgW="3920760" imgH="3000960" progId="Origin95.Graph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7EEA41CF-3DE6-21DF-F145-488F675CDBA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622731" y="3429000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9" name="Group 8">
            <a:extLst>
              <a:ext uri="{FF2B5EF4-FFF2-40B4-BE49-F238E27FC236}">
                <a16:creationId xmlns:a16="http://schemas.microsoft.com/office/drawing/2014/main" id="{4EC35A8C-5CA8-9477-CCDC-81354B85FCC6}"/>
              </a:ext>
            </a:extLst>
          </p:cNvPr>
          <p:cNvGrpSpPr/>
          <p:nvPr/>
        </p:nvGrpSpPr>
        <p:grpSpPr>
          <a:xfrm>
            <a:off x="7611202" y="291326"/>
            <a:ext cx="2822575" cy="2160588"/>
            <a:chOff x="409575" y="803275"/>
            <a:chExt cx="2822575" cy="2160588"/>
          </a:xfrm>
        </p:grpSpPr>
        <p:graphicFrame>
          <p:nvGraphicFramePr>
            <p:cNvPr id="10" name="Object 9">
              <a:extLst>
                <a:ext uri="{FF2B5EF4-FFF2-40B4-BE49-F238E27FC236}">
                  <a16:creationId xmlns:a16="http://schemas.microsoft.com/office/drawing/2014/main" id="{80AB58FB-49E7-CAAA-D7A0-9715BDF8689F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881398996"/>
                </p:ext>
              </p:extLst>
            </p:nvPr>
          </p:nvGraphicFramePr>
          <p:xfrm>
            <a:off x="409575" y="803275"/>
            <a:ext cx="2822575" cy="21605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Graph" r:id="rId10" imgW="3920760" imgH="3000960" progId="Origin95.Graph">
                    <p:embed/>
                  </p:oleObj>
                </mc:Choice>
                <mc:Fallback>
                  <p:oleObj name="Graph" r:id="rId10" imgW="3920760" imgH="3000960" progId="Origin95.Graph">
                    <p:embed/>
                    <p:pic>
                      <p:nvPicPr>
                        <p:cNvPr id="18" name="Object 17">
                          <a:extLst>
                            <a:ext uri="{FF2B5EF4-FFF2-40B4-BE49-F238E27FC236}">
                              <a16:creationId xmlns:a16="http://schemas.microsoft.com/office/drawing/2014/main" id="{0FBB428F-99DB-C3D5-8C63-40F98469A31E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1"/>
                        <a:stretch>
                          <a:fillRect/>
                        </a:stretch>
                      </p:blipFill>
                      <p:spPr>
                        <a:xfrm>
                          <a:off x="409575" y="803275"/>
                          <a:ext cx="2822575" cy="216058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B9F8511-2869-144F-377C-A3554736766A}"/>
                </a:ext>
              </a:extLst>
            </p:cNvPr>
            <p:cNvSpPr txBox="1"/>
            <p:nvPr/>
          </p:nvSpPr>
          <p:spPr>
            <a:xfrm>
              <a:off x="1177309" y="1005109"/>
              <a:ext cx="105666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s-ES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Device</a:t>
              </a:r>
              <a:r>
                <a:rPr lang="es-E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1</a:t>
              </a:r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923336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5BE36-83BF-1164-1189-292C832E2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Sample7_device4</a:t>
            </a:r>
            <a:endParaRPr lang="ru-R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4148832-01EE-59BB-818B-D8F5C63A7CC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ON/OFF = 0.00398*10</a:t>
            </a:r>
            <a:r>
              <a:rPr lang="en-US" baseline="30000" dirty="0"/>
              <a:t>6</a:t>
            </a:r>
            <a:endParaRPr lang="en-US" dirty="0"/>
          </a:p>
          <a:p>
            <a:r>
              <a:rPr lang="en-US" dirty="0"/>
              <a:t>SS = </a:t>
            </a: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6.5±0.3</a:t>
            </a:r>
            <a:r>
              <a:rPr lang="ru-RU" dirty="0"/>
              <a:t> </a:t>
            </a:r>
            <a:r>
              <a:rPr lang="en-US" dirty="0"/>
              <a:t>V/dec</a:t>
            </a:r>
          </a:p>
          <a:p>
            <a:r>
              <a:rPr lang="en-US" dirty="0"/>
              <a:t>Vth = </a:t>
            </a: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-9.23±0.08</a:t>
            </a:r>
            <a:r>
              <a:rPr lang="en-US" dirty="0"/>
              <a:t> V</a:t>
            </a:r>
          </a:p>
          <a:p>
            <a:r>
              <a:rPr lang="en-US" dirty="0"/>
              <a:t>mu = </a:t>
            </a: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0.00919±0.00004</a:t>
            </a:r>
            <a:r>
              <a:rPr lang="en-US" dirty="0"/>
              <a:t> cm</a:t>
            </a:r>
            <a:r>
              <a:rPr lang="en-US" baseline="30000" dirty="0"/>
              <a:t>2</a:t>
            </a:r>
            <a:r>
              <a:rPr lang="en-US" dirty="0"/>
              <a:t>/(V*s)</a:t>
            </a:r>
            <a:endParaRPr lang="ru-RU" dirty="0"/>
          </a:p>
          <a:p>
            <a:endParaRPr lang="ru-RU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5C34B4A-F5D5-C742-A338-C4A3E9701FF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At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trfSat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and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trfLin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significant hysteresis is observed, the output curves show absolutely no field effect.</a:t>
            </a:r>
            <a:r>
              <a:rPr lang="en-US" dirty="0"/>
              <a:t> </a:t>
            </a:r>
            <a:endParaRPr lang="ru-RU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683CD537-A288-B150-48C0-CE451B60064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19440052"/>
              </p:ext>
            </p:extLst>
          </p:nvPr>
        </p:nvGraphicFramePr>
        <p:xfrm>
          <a:off x="3612621" y="189000"/>
          <a:ext cx="4233941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683CD537-A288-B150-48C0-CE451B60064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612621" y="189000"/>
                        <a:ext cx="4233941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52560A20-F974-D98D-4F3E-6E3F523CDEA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69356576"/>
              </p:ext>
            </p:extLst>
          </p:nvPr>
        </p:nvGraphicFramePr>
        <p:xfrm>
          <a:off x="-209060" y="189000"/>
          <a:ext cx="4233941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52560A20-F974-D98D-4F3E-6E3F523CDEA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209060" y="189000"/>
                        <a:ext cx="4233941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A76C9A78-4FC4-FE4D-3B72-0005877E091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2731572"/>
              </p:ext>
            </p:extLst>
          </p:nvPr>
        </p:nvGraphicFramePr>
        <p:xfrm>
          <a:off x="3612621" y="3429000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6" imgW="3920760" imgH="3000960" progId="Origin95.Graph">
                  <p:embed/>
                </p:oleObj>
              </mc:Choice>
              <mc:Fallback>
                <p:oleObj name="Graph" r:id="rId6" imgW="3920760" imgH="3000960" progId="Origin95.Graph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4409F987-BCD0-ADB9-2B35-F0972CA2617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612621" y="3429000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8" name="Group 7">
            <a:extLst>
              <a:ext uri="{FF2B5EF4-FFF2-40B4-BE49-F238E27FC236}">
                <a16:creationId xmlns:a16="http://schemas.microsoft.com/office/drawing/2014/main" id="{2CE35096-5A17-7FFF-2A8D-BBCDB3467877}"/>
              </a:ext>
            </a:extLst>
          </p:cNvPr>
          <p:cNvGrpSpPr/>
          <p:nvPr/>
        </p:nvGrpSpPr>
        <p:grpSpPr>
          <a:xfrm>
            <a:off x="7615834" y="291914"/>
            <a:ext cx="2822857" cy="2160000"/>
            <a:chOff x="3246867" y="801867"/>
            <a:chExt cx="2822857" cy="2160000"/>
          </a:xfrm>
        </p:grpSpPr>
        <p:graphicFrame>
          <p:nvGraphicFramePr>
            <p:cNvPr id="9" name="Object 8">
              <a:extLst>
                <a:ext uri="{FF2B5EF4-FFF2-40B4-BE49-F238E27FC236}">
                  <a16:creationId xmlns:a16="http://schemas.microsoft.com/office/drawing/2014/main" id="{8A90D5F4-D8D2-BD85-ED48-14321DF38278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396242139"/>
                </p:ext>
              </p:extLst>
            </p:nvPr>
          </p:nvGraphicFramePr>
          <p:xfrm>
            <a:off x="3246867" y="801867"/>
            <a:ext cx="2822857" cy="2160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Graph" r:id="rId8" imgW="3920760" imgH="3000960" progId="Origin95.Graph">
                    <p:embed/>
                  </p:oleObj>
                </mc:Choice>
                <mc:Fallback>
                  <p:oleObj name="Graph" r:id="rId8" imgW="3920760" imgH="3000960" progId="Origin95.Graph">
                    <p:embed/>
                    <p:pic>
                      <p:nvPicPr>
                        <p:cNvPr id="7" name="Object 6">
                          <a:extLst>
                            <a:ext uri="{FF2B5EF4-FFF2-40B4-BE49-F238E27FC236}">
                              <a16:creationId xmlns:a16="http://schemas.microsoft.com/office/drawing/2014/main" id="{2BB24DCF-277D-8BCA-EFD8-71BD5EF46EE0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3246867" y="801867"/>
                          <a:ext cx="2822857" cy="21600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1FBB5AB-BB98-632F-3E55-DC22E6B66C43}"/>
                </a:ext>
              </a:extLst>
            </p:cNvPr>
            <p:cNvSpPr txBox="1"/>
            <p:nvPr/>
          </p:nvSpPr>
          <p:spPr>
            <a:xfrm>
              <a:off x="3998379" y="1005109"/>
              <a:ext cx="105666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s-ES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Device</a:t>
              </a:r>
              <a:r>
                <a:rPr lang="es-E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4</a:t>
              </a:r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41188298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A9B9D-D0DB-578C-7D8C-9BA19B1ED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Sample7_device5</a:t>
            </a:r>
            <a:endParaRPr lang="ru-R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5F0873A-4BAA-7A78-EA34-4F75D95D296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ON/OFF = -</a:t>
            </a:r>
          </a:p>
          <a:p>
            <a:r>
              <a:rPr lang="en-US" dirty="0"/>
              <a:t>SS = -</a:t>
            </a:r>
          </a:p>
          <a:p>
            <a:r>
              <a:rPr lang="en-US" dirty="0"/>
              <a:t>Vth = -</a:t>
            </a:r>
          </a:p>
          <a:p>
            <a:r>
              <a:rPr lang="en-US" dirty="0"/>
              <a:t>mu = -</a:t>
            </a:r>
            <a:endParaRPr lang="ru-RU" dirty="0"/>
          </a:p>
          <a:p>
            <a:endParaRPr lang="ru-RU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C56CCB5-C339-F9E7-7E68-0AF2B707CD2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No signal at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trfSat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is observed, at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VGate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=10V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IDrain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is about 10</a:t>
            </a:r>
            <a:r>
              <a:rPr lang="en-US" sz="1800" b="0" i="0" u="none" strike="noStrike" baseline="300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-10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A. The output curves show ohmic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behaviour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, which implies independence of the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IDrain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on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VGate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(ignorance of the gate from the active channel).</a:t>
            </a:r>
            <a:r>
              <a:rPr lang="en-US" dirty="0"/>
              <a:t> </a:t>
            </a:r>
            <a:endParaRPr lang="ru-RU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5B6556DE-7025-6144-0E2C-C56613CDC9B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81937453"/>
              </p:ext>
            </p:extLst>
          </p:nvPr>
        </p:nvGraphicFramePr>
        <p:xfrm>
          <a:off x="3549018" y="189000"/>
          <a:ext cx="4234287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5B6556DE-7025-6144-0E2C-C56613CDC9B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549018" y="189000"/>
                        <a:ext cx="4234287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8E448B9B-CF0F-CE65-7364-1A331090898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25761208"/>
              </p:ext>
            </p:extLst>
          </p:nvPr>
        </p:nvGraphicFramePr>
        <p:xfrm>
          <a:off x="-210227" y="189000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8E448B9B-CF0F-CE65-7364-1A331090898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210227" y="189000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9A036D1A-8218-B963-6160-65F26A8C911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28204246"/>
              </p:ext>
            </p:extLst>
          </p:nvPr>
        </p:nvGraphicFramePr>
        <p:xfrm>
          <a:off x="3549018" y="3429000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6" imgW="3920760" imgH="3000960" progId="Origin95.Graph">
                  <p:embed/>
                </p:oleObj>
              </mc:Choice>
              <mc:Fallback>
                <p:oleObj name="Graph" r:id="rId6" imgW="3920760" imgH="3000960" progId="Origin95.Graph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F7F28955-4394-5C9D-B1D0-710C27A2840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549018" y="3429000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8" name="Group 7">
            <a:extLst>
              <a:ext uri="{FF2B5EF4-FFF2-40B4-BE49-F238E27FC236}">
                <a16:creationId xmlns:a16="http://schemas.microsoft.com/office/drawing/2014/main" id="{D06F57A0-EAA0-50C2-F6C3-342C8BF7A06E}"/>
              </a:ext>
            </a:extLst>
          </p:cNvPr>
          <p:cNvGrpSpPr/>
          <p:nvPr/>
        </p:nvGrpSpPr>
        <p:grpSpPr>
          <a:xfrm>
            <a:off x="7647462" y="291914"/>
            <a:ext cx="2822857" cy="2160000"/>
            <a:chOff x="408677" y="2782577"/>
            <a:chExt cx="2822857" cy="2160000"/>
          </a:xfrm>
        </p:grpSpPr>
        <p:graphicFrame>
          <p:nvGraphicFramePr>
            <p:cNvPr id="9" name="Object 8">
              <a:extLst>
                <a:ext uri="{FF2B5EF4-FFF2-40B4-BE49-F238E27FC236}">
                  <a16:creationId xmlns:a16="http://schemas.microsoft.com/office/drawing/2014/main" id="{59F2B94D-25FF-08B7-05D7-C3377F7B536E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411186799"/>
                </p:ext>
              </p:extLst>
            </p:nvPr>
          </p:nvGraphicFramePr>
          <p:xfrm>
            <a:off x="408677" y="2782577"/>
            <a:ext cx="2822857" cy="2160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Graph" r:id="rId8" imgW="3920760" imgH="3000960" progId="Origin95.Graph">
                    <p:embed/>
                  </p:oleObj>
                </mc:Choice>
                <mc:Fallback>
                  <p:oleObj name="Graph" r:id="rId8" imgW="3920760" imgH="3000960" progId="Origin95.Graph">
                    <p:embed/>
                    <p:pic>
                      <p:nvPicPr>
                        <p:cNvPr id="8" name="Object 7">
                          <a:extLst>
                            <a:ext uri="{FF2B5EF4-FFF2-40B4-BE49-F238E27FC236}">
                              <a16:creationId xmlns:a16="http://schemas.microsoft.com/office/drawing/2014/main" id="{7E04589F-9BC3-FB91-3DFF-5DC2F148F73E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408677" y="2782577"/>
                          <a:ext cx="2822857" cy="21600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4479B1A-C61D-6270-9F5E-2918F394CA56}"/>
                </a:ext>
              </a:extLst>
            </p:cNvPr>
            <p:cNvSpPr txBox="1"/>
            <p:nvPr/>
          </p:nvSpPr>
          <p:spPr>
            <a:xfrm>
              <a:off x="1171713" y="2995938"/>
              <a:ext cx="105666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s-ES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Device</a:t>
              </a:r>
              <a:r>
                <a:rPr lang="es-E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5</a:t>
              </a:r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5855290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7E200-3A66-D1F7-14D1-0865F2FE4B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8</a:t>
            </a:r>
            <a:endParaRPr lang="ru-R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B88B6B-0CBA-CFFA-6B9C-8C56B8CAB9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ru-RU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9ED9D4A-5D69-49AA-F8A5-9ADC6EAA74BB}"/>
              </a:ext>
            </a:extLst>
          </p:cNvPr>
          <p:cNvGrpSpPr/>
          <p:nvPr/>
        </p:nvGrpSpPr>
        <p:grpSpPr>
          <a:xfrm>
            <a:off x="838200" y="1825625"/>
            <a:ext cx="4319905" cy="4319905"/>
            <a:chOff x="6957160" y="2411920"/>
            <a:chExt cx="4319905" cy="431990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E8B781D-9C7F-9AB0-3143-B02D45D700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57160" y="2411920"/>
              <a:ext cx="4319905" cy="43199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8336C3F3-866A-8873-7BE0-AB0CDF9AEAC5}"/>
                </a:ext>
              </a:extLst>
            </p:cNvPr>
            <p:cNvSpPr/>
            <p:nvPr/>
          </p:nvSpPr>
          <p:spPr>
            <a:xfrm>
              <a:off x="7994789" y="4810052"/>
              <a:ext cx="180000" cy="18000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D5BBC122-7E3D-712D-1D74-1898CD95A3B3}"/>
                </a:ext>
              </a:extLst>
            </p:cNvPr>
            <p:cNvSpPr/>
            <p:nvPr/>
          </p:nvSpPr>
          <p:spPr>
            <a:xfrm>
              <a:off x="8876355" y="3815913"/>
              <a:ext cx="180000" cy="18000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BCDA34B-053E-25F6-9F56-8CCBDAF6E073}"/>
                </a:ext>
              </a:extLst>
            </p:cNvPr>
            <p:cNvSpPr/>
            <p:nvPr/>
          </p:nvSpPr>
          <p:spPr>
            <a:xfrm>
              <a:off x="8696355" y="5774218"/>
              <a:ext cx="180000" cy="18000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101D5565-1C0C-5F87-317C-A8FA8A00CEA9}"/>
                </a:ext>
              </a:extLst>
            </p:cNvPr>
            <p:cNvSpPr/>
            <p:nvPr/>
          </p:nvSpPr>
          <p:spPr>
            <a:xfrm>
              <a:off x="9377723" y="4429613"/>
              <a:ext cx="180000" cy="18000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0F5CCB2C-2050-77AE-4D74-E15233AB9C7F}"/>
                </a:ext>
              </a:extLst>
            </p:cNvPr>
            <p:cNvSpPr/>
            <p:nvPr/>
          </p:nvSpPr>
          <p:spPr>
            <a:xfrm>
              <a:off x="9611145" y="3790149"/>
              <a:ext cx="180000" cy="18000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2053C32-B76D-5EC2-26C9-CC73B1933773}"/>
                </a:ext>
              </a:extLst>
            </p:cNvPr>
            <p:cNvSpPr txBox="1"/>
            <p:nvPr/>
          </p:nvSpPr>
          <p:spPr>
            <a:xfrm>
              <a:off x="7098778" y="4592275"/>
              <a:ext cx="82907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400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Device</a:t>
              </a:r>
              <a:r>
                <a:rPr lang="es-ES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1</a:t>
              </a:r>
              <a:endParaRPr lang="en-GB" sz="1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41BF3A6-0F6E-4D8D-9361-13CE491417D9}"/>
                </a:ext>
              </a:extLst>
            </p:cNvPr>
            <p:cNvSpPr txBox="1"/>
            <p:nvPr/>
          </p:nvSpPr>
          <p:spPr>
            <a:xfrm>
              <a:off x="8929647" y="3967948"/>
              <a:ext cx="82907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400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Device</a:t>
              </a:r>
              <a:r>
                <a:rPr lang="es-ES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2</a:t>
              </a:r>
              <a:endParaRPr lang="en-GB" sz="1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CFC426C-19EE-9591-D2B5-90EA72217621}"/>
                </a:ext>
              </a:extLst>
            </p:cNvPr>
            <p:cNvSpPr txBox="1"/>
            <p:nvPr/>
          </p:nvSpPr>
          <p:spPr>
            <a:xfrm>
              <a:off x="8083852" y="5461132"/>
              <a:ext cx="82907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400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Device</a:t>
              </a:r>
              <a:r>
                <a:rPr lang="es-ES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3</a:t>
              </a:r>
              <a:endParaRPr lang="en-GB" sz="1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ED7FE8D-9754-2751-DCA5-BDCCB1DE1A26}"/>
                </a:ext>
              </a:extLst>
            </p:cNvPr>
            <p:cNvSpPr txBox="1"/>
            <p:nvPr/>
          </p:nvSpPr>
          <p:spPr>
            <a:xfrm>
              <a:off x="9467723" y="4121836"/>
              <a:ext cx="82907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400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Device</a:t>
              </a:r>
              <a:r>
                <a:rPr lang="es-ES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4</a:t>
              </a:r>
              <a:endParaRPr lang="en-GB" sz="1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EF139CD-1373-8DD8-C460-DD5ED27D15AD}"/>
                </a:ext>
              </a:extLst>
            </p:cNvPr>
            <p:cNvSpPr txBox="1"/>
            <p:nvPr/>
          </p:nvSpPr>
          <p:spPr>
            <a:xfrm>
              <a:off x="9705164" y="3541605"/>
              <a:ext cx="82907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400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Device</a:t>
              </a:r>
              <a:r>
                <a:rPr lang="es-ES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5</a:t>
              </a:r>
              <a:endParaRPr lang="en-GB" sz="1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ED46AC95-6CD7-5771-E842-558777D68D52}"/>
                </a:ext>
              </a:extLst>
            </p:cNvPr>
            <p:cNvSpPr/>
            <p:nvPr/>
          </p:nvSpPr>
          <p:spPr>
            <a:xfrm>
              <a:off x="9539430" y="6017453"/>
              <a:ext cx="180000" cy="18000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C44ABF5-8D48-5E55-7073-FBFB0A7C2F7C}"/>
                </a:ext>
              </a:extLst>
            </p:cNvPr>
            <p:cNvSpPr txBox="1"/>
            <p:nvPr/>
          </p:nvSpPr>
          <p:spPr>
            <a:xfrm>
              <a:off x="9633449" y="5768909"/>
              <a:ext cx="82907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400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Device</a:t>
              </a:r>
              <a:r>
                <a:rPr lang="es-ES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6</a:t>
              </a:r>
              <a:endParaRPr lang="en-GB" sz="1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D46BAAD-EDDE-80B9-DB8F-B7F056541F69}"/>
              </a:ext>
            </a:extLst>
          </p:cNvPr>
          <p:cNvGrpSpPr/>
          <p:nvPr/>
        </p:nvGrpSpPr>
        <p:grpSpPr>
          <a:xfrm>
            <a:off x="6115052" y="613419"/>
            <a:ext cx="4872134" cy="5563544"/>
            <a:chOff x="1299231" y="1063796"/>
            <a:chExt cx="4872134" cy="5563544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75CCADF7-FE34-D519-A084-452E96ADFE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99231" y="1063796"/>
              <a:ext cx="2400000" cy="1800000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E5A9966D-7E5C-229D-C26A-5F955E34692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757778" y="1063796"/>
              <a:ext cx="2400000" cy="1800000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F317B64-C77C-9E14-1E44-599632F6942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07151" y="2936424"/>
              <a:ext cx="2400000" cy="1800000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BDCE90DF-6A7C-DB07-E2E7-389764E8738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771365" y="2936424"/>
              <a:ext cx="2400000" cy="1800000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1514A2AE-F2D1-4A5A-FD94-BBCA7C7CF8D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99231" y="4827340"/>
              <a:ext cx="2400000" cy="1800000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911BB0D0-43D0-9B76-5CF6-155BFAB13A0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99231" y="1063796"/>
              <a:ext cx="2400000" cy="1800000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B30EE54F-9268-C328-AEBA-C5723D957CC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768939" y="1063796"/>
              <a:ext cx="2400000" cy="1800000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9BD6D378-0ACB-F75B-9E1F-1992C5697C1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99231" y="2936424"/>
              <a:ext cx="2400000" cy="1800000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4B776029-20BA-1501-F3D8-75C50354D7B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768939" y="2936424"/>
              <a:ext cx="2400000" cy="1800000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EAE0BBE2-88A3-82D3-551B-0869B54F8CD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99231" y="4827340"/>
              <a:ext cx="2400000" cy="1800000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BB1DA45-739D-1B9F-3B1C-E8ABDA0F9B0D}"/>
                </a:ext>
              </a:extLst>
            </p:cNvPr>
            <p:cNvSpPr txBox="1"/>
            <p:nvPr/>
          </p:nvSpPr>
          <p:spPr>
            <a:xfrm>
              <a:off x="1329709" y="1090834"/>
              <a:ext cx="105666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s-ES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Device</a:t>
              </a:r>
              <a:r>
                <a:rPr lang="es-E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1</a:t>
              </a:r>
              <a:endParaRPr lang="en-GB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95A9089-711F-F91A-EA9E-A851D6F11E20}"/>
                </a:ext>
              </a:extLst>
            </p:cNvPr>
            <p:cNvSpPr txBox="1"/>
            <p:nvPr/>
          </p:nvSpPr>
          <p:spPr>
            <a:xfrm>
              <a:off x="1333638" y="2967363"/>
              <a:ext cx="105666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s-ES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Device</a:t>
              </a:r>
              <a:r>
                <a:rPr lang="es-E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3</a:t>
              </a:r>
              <a:endParaRPr lang="en-GB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E38AA26-BC6D-F4EB-984E-3354CF8577B4}"/>
                </a:ext>
              </a:extLst>
            </p:cNvPr>
            <p:cNvSpPr txBox="1"/>
            <p:nvPr/>
          </p:nvSpPr>
          <p:spPr>
            <a:xfrm>
              <a:off x="1333638" y="4873222"/>
              <a:ext cx="105666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s-ES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Device</a:t>
              </a:r>
              <a:r>
                <a:rPr lang="es-E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5</a:t>
              </a:r>
              <a:endParaRPr lang="en-GB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374CBE2-81C7-0584-6F7F-391BB52CE5E3}"/>
                </a:ext>
              </a:extLst>
            </p:cNvPr>
            <p:cNvSpPr txBox="1"/>
            <p:nvPr/>
          </p:nvSpPr>
          <p:spPr>
            <a:xfrm>
              <a:off x="3788829" y="1090834"/>
              <a:ext cx="105666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s-ES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Device</a:t>
              </a:r>
              <a:r>
                <a:rPr lang="es-E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2</a:t>
              </a:r>
              <a:endParaRPr lang="en-GB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F2FBEDE-A415-5312-3E89-8305C95A17A7}"/>
                </a:ext>
              </a:extLst>
            </p:cNvPr>
            <p:cNvSpPr txBox="1"/>
            <p:nvPr/>
          </p:nvSpPr>
          <p:spPr>
            <a:xfrm>
              <a:off x="3792758" y="2967363"/>
              <a:ext cx="105666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s-ES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Device</a:t>
              </a:r>
              <a:r>
                <a:rPr lang="es-E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4</a:t>
              </a:r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37153790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68535C-F832-9993-577E-E8654E0340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Sample8_device1</a:t>
            </a:r>
            <a:endParaRPr lang="ru-RU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C29D94C-DDFC-2EA3-95BD-69088939ABF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ON/OFF = </a:t>
            </a: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0.02</a:t>
            </a:r>
            <a:r>
              <a:rPr lang="en-US" dirty="0"/>
              <a:t>*10</a:t>
            </a:r>
            <a:r>
              <a:rPr lang="en-US" baseline="30000" dirty="0"/>
              <a:t>6</a:t>
            </a:r>
            <a:endParaRPr lang="en-US" dirty="0"/>
          </a:p>
          <a:p>
            <a:r>
              <a:rPr lang="en-US" dirty="0"/>
              <a:t>SS = </a:t>
            </a: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9.57±0.12</a:t>
            </a:r>
            <a:r>
              <a:rPr lang="en-US" dirty="0"/>
              <a:t> V/dec</a:t>
            </a:r>
          </a:p>
          <a:p>
            <a:r>
              <a:rPr lang="en-US" dirty="0"/>
              <a:t>Vth = </a:t>
            </a: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10.76±0.16</a:t>
            </a:r>
            <a:r>
              <a:rPr lang="en-US" dirty="0"/>
              <a:t> V</a:t>
            </a:r>
          </a:p>
          <a:p>
            <a:r>
              <a:rPr lang="en-US" dirty="0"/>
              <a:t>mu = </a:t>
            </a: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0.2443±0.0016</a:t>
            </a:r>
            <a:r>
              <a:rPr lang="en-US" dirty="0"/>
              <a:t> cm</a:t>
            </a:r>
            <a:r>
              <a:rPr lang="en-US" baseline="30000" dirty="0"/>
              <a:t>2</a:t>
            </a:r>
            <a:r>
              <a:rPr lang="en-US" dirty="0"/>
              <a:t>/(V*s)</a:t>
            </a:r>
            <a:endParaRPr lang="ru-RU" dirty="0"/>
          </a:p>
          <a:p>
            <a:endParaRPr lang="ru-RU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2E83EAD-D498-A4FE-FF1D-C2D61F91CF3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At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trfSat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and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trfLin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hysteresis is observed, the output curves show good field effect.</a:t>
            </a:r>
            <a:r>
              <a:rPr lang="en-US" dirty="0"/>
              <a:t> </a:t>
            </a:r>
            <a:endParaRPr lang="ru-RU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80952371-21C1-920D-2D06-73FCE04D78E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1762251"/>
              </p:ext>
            </p:extLst>
          </p:nvPr>
        </p:nvGraphicFramePr>
        <p:xfrm>
          <a:off x="3615447" y="189000"/>
          <a:ext cx="4234961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80952371-21C1-920D-2D06-73FCE04D78E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615447" y="189000"/>
                        <a:ext cx="4234961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01735133-B9F9-A926-FE3E-CA226323A27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46449041"/>
              </p:ext>
            </p:extLst>
          </p:nvPr>
        </p:nvGraphicFramePr>
        <p:xfrm>
          <a:off x="-207647" y="189000"/>
          <a:ext cx="4233941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01735133-B9F9-A926-FE3E-CA226323A27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207647" y="189000"/>
                        <a:ext cx="4233941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21415A52-16FD-2211-BDB0-5E85BDCF7D6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171507"/>
              </p:ext>
            </p:extLst>
          </p:nvPr>
        </p:nvGraphicFramePr>
        <p:xfrm>
          <a:off x="-207819" y="3429000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6" imgW="3920760" imgH="3000960" progId="Origin95.Graph">
                  <p:embed/>
                </p:oleObj>
              </mc:Choice>
              <mc:Fallback>
                <p:oleObj name="Graph" r:id="rId6" imgW="3920760" imgH="3000960" progId="Origin95.Graph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5B232B22-7B58-4ED5-9AA5-5C0DCE189BF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-207819" y="3429000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055A9469-F70C-3C68-08CE-0E87D066ADB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34545565"/>
              </p:ext>
            </p:extLst>
          </p:nvPr>
        </p:nvGraphicFramePr>
        <p:xfrm>
          <a:off x="3615784" y="3429000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8" imgW="3920760" imgH="3000960" progId="Origin95.Graph">
                  <p:embed/>
                </p:oleObj>
              </mc:Choice>
              <mc:Fallback>
                <p:oleObj name="Graph" r:id="rId8" imgW="3920760" imgH="3000960" progId="Origin95.Graph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DDA3A069-11D0-C114-4CD1-4FF01277B27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615784" y="3429000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9" name="Group 8">
            <a:extLst>
              <a:ext uri="{FF2B5EF4-FFF2-40B4-BE49-F238E27FC236}">
                <a16:creationId xmlns:a16="http://schemas.microsoft.com/office/drawing/2014/main" id="{3816EB41-4BBE-72A2-B2E8-CD42A569F6E5}"/>
              </a:ext>
            </a:extLst>
          </p:cNvPr>
          <p:cNvGrpSpPr/>
          <p:nvPr/>
        </p:nvGrpSpPr>
        <p:grpSpPr>
          <a:xfrm>
            <a:off x="7613911" y="291914"/>
            <a:ext cx="2822857" cy="2160000"/>
            <a:chOff x="409575" y="803863"/>
            <a:chExt cx="2822857" cy="2160000"/>
          </a:xfrm>
        </p:grpSpPr>
        <p:graphicFrame>
          <p:nvGraphicFramePr>
            <p:cNvPr id="10" name="Object 9">
              <a:extLst>
                <a:ext uri="{FF2B5EF4-FFF2-40B4-BE49-F238E27FC236}">
                  <a16:creationId xmlns:a16="http://schemas.microsoft.com/office/drawing/2014/main" id="{9A43B23F-F8F5-96E9-7EB9-E3261B93A081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282085423"/>
                </p:ext>
              </p:extLst>
            </p:nvPr>
          </p:nvGraphicFramePr>
          <p:xfrm>
            <a:off x="409575" y="803863"/>
            <a:ext cx="2822857" cy="2160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Graph" r:id="rId10" imgW="3920760" imgH="3000960" progId="Origin95.Graph">
                    <p:embed/>
                  </p:oleObj>
                </mc:Choice>
                <mc:Fallback>
                  <p:oleObj name="Graph" r:id="rId10" imgW="3920760" imgH="3000960" progId="Origin95.Graph">
                    <p:embed/>
                    <p:pic>
                      <p:nvPicPr>
                        <p:cNvPr id="3" name="Object 2">
                          <a:extLst>
                            <a:ext uri="{FF2B5EF4-FFF2-40B4-BE49-F238E27FC236}">
                              <a16:creationId xmlns:a16="http://schemas.microsoft.com/office/drawing/2014/main" id="{2A9F5F18-C01D-A9F0-D2B8-274DB90C3BD4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1"/>
                        <a:stretch>
                          <a:fillRect/>
                        </a:stretch>
                      </p:blipFill>
                      <p:spPr>
                        <a:xfrm>
                          <a:off x="409575" y="803863"/>
                          <a:ext cx="2822857" cy="21600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7CCC8B4-9F12-C854-7CA9-D92F3A8DCB69}"/>
                </a:ext>
              </a:extLst>
            </p:cNvPr>
            <p:cNvSpPr txBox="1"/>
            <p:nvPr/>
          </p:nvSpPr>
          <p:spPr>
            <a:xfrm>
              <a:off x="1177309" y="1005109"/>
              <a:ext cx="105666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s-ES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Device</a:t>
              </a:r>
              <a:r>
                <a:rPr lang="es-E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1</a:t>
              </a:r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10599259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1C809F1-F463-DCDB-CFF2-383F3978FB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9</a:t>
            </a:r>
            <a:endParaRPr lang="ru-RU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B646E9BC-8B02-EA13-F83D-8FC03B26DA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ru-RU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0003EDF-A24C-45D1-3F2B-D00D93BCE5D2}"/>
              </a:ext>
            </a:extLst>
          </p:cNvPr>
          <p:cNvGrpSpPr/>
          <p:nvPr/>
        </p:nvGrpSpPr>
        <p:grpSpPr>
          <a:xfrm>
            <a:off x="838200" y="1857058"/>
            <a:ext cx="4319905" cy="4319905"/>
            <a:chOff x="6957160" y="2411920"/>
            <a:chExt cx="4319905" cy="431990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A138735-55FE-7B00-D6B1-9D7E825928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57160" y="2411920"/>
              <a:ext cx="4319905" cy="43199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AD7D89F3-E656-C3D3-3C19-2F2448835DCE}"/>
                </a:ext>
              </a:extLst>
            </p:cNvPr>
            <p:cNvSpPr/>
            <p:nvPr/>
          </p:nvSpPr>
          <p:spPr>
            <a:xfrm>
              <a:off x="8205952" y="3971934"/>
              <a:ext cx="180000" cy="18000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A1303EE1-8D90-C975-3C56-71FBFCE8BA36}"/>
                </a:ext>
              </a:extLst>
            </p:cNvPr>
            <p:cNvSpPr/>
            <p:nvPr/>
          </p:nvSpPr>
          <p:spPr>
            <a:xfrm>
              <a:off x="8332660" y="5406024"/>
              <a:ext cx="180000" cy="18000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001CDFF2-34E3-4D7E-48CA-03C7F47EDC77}"/>
                </a:ext>
              </a:extLst>
            </p:cNvPr>
            <p:cNvSpPr/>
            <p:nvPr/>
          </p:nvSpPr>
          <p:spPr>
            <a:xfrm>
              <a:off x="9035025" y="3754157"/>
              <a:ext cx="180000" cy="18000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1BFF37F-0C2C-958E-439A-2D24E78AC690}"/>
                </a:ext>
              </a:extLst>
            </p:cNvPr>
            <p:cNvSpPr txBox="1"/>
            <p:nvPr/>
          </p:nvSpPr>
          <p:spPr>
            <a:xfrm>
              <a:off x="7309941" y="3754157"/>
              <a:ext cx="82907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400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Device</a:t>
              </a:r>
              <a:r>
                <a:rPr lang="es-ES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1</a:t>
              </a:r>
              <a:endParaRPr lang="en-GB" sz="1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A495970-16C2-8244-1AC7-CD5E674B203D}"/>
                </a:ext>
              </a:extLst>
            </p:cNvPr>
            <p:cNvSpPr txBox="1"/>
            <p:nvPr/>
          </p:nvSpPr>
          <p:spPr>
            <a:xfrm>
              <a:off x="8385952" y="5558059"/>
              <a:ext cx="82907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400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Device</a:t>
              </a:r>
              <a:r>
                <a:rPr lang="es-ES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2</a:t>
              </a:r>
              <a:endParaRPr lang="en-GB" sz="1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EC443DB-301A-62E6-54AC-AE62A2BB5457}"/>
                </a:ext>
              </a:extLst>
            </p:cNvPr>
            <p:cNvSpPr txBox="1"/>
            <p:nvPr/>
          </p:nvSpPr>
          <p:spPr>
            <a:xfrm>
              <a:off x="8422522" y="3441071"/>
              <a:ext cx="82907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400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Device</a:t>
              </a:r>
              <a:r>
                <a:rPr lang="es-ES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3</a:t>
              </a:r>
              <a:endParaRPr lang="en-GB" sz="1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ED2229E-2096-5D62-1AF0-D7B57AAEEE59}"/>
              </a:ext>
            </a:extLst>
          </p:cNvPr>
          <p:cNvGrpSpPr/>
          <p:nvPr/>
        </p:nvGrpSpPr>
        <p:grpSpPr>
          <a:xfrm>
            <a:off x="6096000" y="1825625"/>
            <a:ext cx="4870809" cy="3672628"/>
            <a:chOff x="1298130" y="1063796"/>
            <a:chExt cx="4870809" cy="3672628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69CB468-E0D7-38A5-75DC-3E66DC850E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99231" y="1063796"/>
              <a:ext cx="2400000" cy="1800000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34D9007-0645-B1B2-F731-FA7C8718EDA1}"/>
                </a:ext>
              </a:extLst>
            </p:cNvPr>
            <p:cNvSpPr txBox="1"/>
            <p:nvPr/>
          </p:nvSpPr>
          <p:spPr>
            <a:xfrm>
              <a:off x="1329709" y="1090834"/>
              <a:ext cx="105666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s-ES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Device</a:t>
              </a:r>
              <a:r>
                <a:rPr lang="es-E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1</a:t>
              </a:r>
              <a:endParaRPr lang="en-GB" dirty="0"/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4322313D-24F0-AE44-D52D-ECE7B4E65E8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757778" y="1063796"/>
              <a:ext cx="2411161" cy="1808371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0848679-111B-6B5D-F9AA-56C7B57A74A2}"/>
                </a:ext>
              </a:extLst>
            </p:cNvPr>
            <p:cNvSpPr txBox="1"/>
            <p:nvPr/>
          </p:nvSpPr>
          <p:spPr>
            <a:xfrm>
              <a:off x="3788829" y="1090834"/>
              <a:ext cx="105666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s-ES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Device</a:t>
              </a:r>
              <a:r>
                <a:rPr lang="es-E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2</a:t>
              </a:r>
              <a:endParaRPr lang="en-GB" dirty="0"/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44045CD5-352A-6682-9BB3-2E68A83AA9F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98130" y="2936424"/>
              <a:ext cx="2400000" cy="1800000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39BBD4D-4521-48FA-6A0F-9729F4120B39}"/>
                </a:ext>
              </a:extLst>
            </p:cNvPr>
            <p:cNvSpPr txBox="1"/>
            <p:nvPr/>
          </p:nvSpPr>
          <p:spPr>
            <a:xfrm>
              <a:off x="1333638" y="2967363"/>
              <a:ext cx="105666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s-ES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Device</a:t>
              </a:r>
              <a:r>
                <a:rPr lang="es-E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3</a:t>
              </a:r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24250645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92411C-33C0-5EE7-F69D-E43264D90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Sample9_device2</a:t>
            </a:r>
            <a:endParaRPr lang="ru-RU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1269B73-30A1-2F52-CBB1-8E4AD3AA9F3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ON/OFF = -</a:t>
            </a:r>
          </a:p>
          <a:p>
            <a:r>
              <a:rPr lang="en-US" dirty="0"/>
              <a:t>SS = -</a:t>
            </a:r>
          </a:p>
          <a:p>
            <a:r>
              <a:rPr lang="en-US" dirty="0"/>
              <a:t>Vth = -</a:t>
            </a:r>
          </a:p>
          <a:p>
            <a:r>
              <a:rPr lang="en-US" dirty="0"/>
              <a:t>mu = -</a:t>
            </a:r>
            <a:endParaRPr lang="ru-RU" dirty="0"/>
          </a:p>
          <a:p>
            <a:endParaRPr lang="ru-RU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2A3DD14-2650-E878-FF8B-9CAB3C53011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trfSat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curve behaves well only below 0-10V (compliance?),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trfLin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performs well even with hysteresis, the output curves show good field effect. The measured properties are considered unreliable.</a:t>
            </a:r>
            <a:r>
              <a:rPr lang="en-US" dirty="0"/>
              <a:t> </a:t>
            </a:r>
            <a:endParaRPr lang="ru-RU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8570317E-AAEE-A2E8-7EA2-12991A7A0DD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37318347"/>
              </p:ext>
            </p:extLst>
          </p:nvPr>
        </p:nvGraphicFramePr>
        <p:xfrm>
          <a:off x="3623824" y="189000"/>
          <a:ext cx="4233941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8570317E-AAEE-A2E8-7EA2-12991A7A0DD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623824" y="189000"/>
                        <a:ext cx="4233941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B6003B11-73C7-0C82-D96F-18BD09E5F83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26419190"/>
              </p:ext>
            </p:extLst>
          </p:nvPr>
        </p:nvGraphicFramePr>
        <p:xfrm>
          <a:off x="-198931" y="189000"/>
          <a:ext cx="4233941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B6003B11-73C7-0C82-D96F-18BD09E5F83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198931" y="189000"/>
                        <a:ext cx="4233941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CCA4012C-EBFC-1D01-816C-24692A5DA3E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74379631"/>
              </p:ext>
            </p:extLst>
          </p:nvPr>
        </p:nvGraphicFramePr>
        <p:xfrm>
          <a:off x="-198931" y="3429000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6" imgW="3920760" imgH="3000960" progId="Origin95.Graph">
                  <p:embed/>
                </p:oleObj>
              </mc:Choice>
              <mc:Fallback>
                <p:oleObj name="Graph" r:id="rId6" imgW="3920760" imgH="3000960" progId="Origin95.Graph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64E8814B-E346-BC25-5FAD-26DAF2DCDBD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-198931" y="3429000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03403239-4A24-0C6D-0BE8-9160699D90F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68668706"/>
              </p:ext>
            </p:extLst>
          </p:nvPr>
        </p:nvGraphicFramePr>
        <p:xfrm>
          <a:off x="3623824" y="3429000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8" imgW="3920760" imgH="3000960" progId="Origin95.Graph">
                  <p:embed/>
                </p:oleObj>
              </mc:Choice>
              <mc:Fallback>
                <p:oleObj name="Graph" r:id="rId8" imgW="3920760" imgH="3000960" progId="Origin95.Graph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6C749EA1-D7BC-6186-EE02-03B98113F67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623824" y="3429000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9" name="Group 8">
            <a:extLst>
              <a:ext uri="{FF2B5EF4-FFF2-40B4-BE49-F238E27FC236}">
                <a16:creationId xmlns:a16="http://schemas.microsoft.com/office/drawing/2014/main" id="{EB5B8177-8E12-4BB2-8281-38597633497D}"/>
              </a:ext>
            </a:extLst>
          </p:cNvPr>
          <p:cNvGrpSpPr/>
          <p:nvPr/>
        </p:nvGrpSpPr>
        <p:grpSpPr>
          <a:xfrm>
            <a:off x="7610232" y="291914"/>
            <a:ext cx="2822857" cy="2160000"/>
            <a:chOff x="413869" y="801550"/>
            <a:chExt cx="2822857" cy="2160000"/>
          </a:xfrm>
        </p:grpSpPr>
        <p:graphicFrame>
          <p:nvGraphicFramePr>
            <p:cNvPr id="10" name="Object 9">
              <a:extLst>
                <a:ext uri="{FF2B5EF4-FFF2-40B4-BE49-F238E27FC236}">
                  <a16:creationId xmlns:a16="http://schemas.microsoft.com/office/drawing/2014/main" id="{D10ADDE6-7139-6CF6-7418-584E43A0CE0C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598837814"/>
                </p:ext>
              </p:extLst>
            </p:nvPr>
          </p:nvGraphicFramePr>
          <p:xfrm>
            <a:off x="413869" y="801550"/>
            <a:ext cx="2822857" cy="2160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Graph" r:id="rId10" imgW="3920760" imgH="3000960" progId="Origin95.Graph">
                    <p:embed/>
                  </p:oleObj>
                </mc:Choice>
                <mc:Fallback>
                  <p:oleObj name="Graph" r:id="rId10" imgW="3920760" imgH="3000960" progId="Origin95.Graph">
                    <p:embed/>
                    <p:pic>
                      <p:nvPicPr>
                        <p:cNvPr id="16" name="Object 15">
                          <a:extLst>
                            <a:ext uri="{FF2B5EF4-FFF2-40B4-BE49-F238E27FC236}">
                              <a16:creationId xmlns:a16="http://schemas.microsoft.com/office/drawing/2014/main" id="{56C069AD-5D6D-BD74-D034-DD728D566434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1"/>
                        <a:stretch>
                          <a:fillRect/>
                        </a:stretch>
                      </p:blipFill>
                      <p:spPr>
                        <a:xfrm>
                          <a:off x="413869" y="801550"/>
                          <a:ext cx="2822857" cy="21600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BD2AE75-E686-A840-85E4-A01A23B35F1D}"/>
                </a:ext>
              </a:extLst>
            </p:cNvPr>
            <p:cNvSpPr txBox="1"/>
            <p:nvPr/>
          </p:nvSpPr>
          <p:spPr>
            <a:xfrm>
              <a:off x="1177309" y="1005109"/>
              <a:ext cx="105666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s-ES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Device</a:t>
              </a:r>
              <a:r>
                <a:rPr lang="es-E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2</a:t>
              </a:r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38785570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97E46C-BC98-BA5A-FE71-C24B0E171D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31"/>
            <a:ext cx="9662652" cy="539443"/>
          </a:xfrm>
        </p:spPr>
        <p:txBody>
          <a:bodyPr>
            <a:normAutofit/>
          </a:bodyPr>
          <a:lstStyle/>
          <a:p>
            <a:r>
              <a:rPr lang="en-US" dirty="0"/>
              <a:t>Table (Samples 1-8)</a:t>
            </a:r>
            <a:endParaRPr lang="ru-RU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6E3E9BAB-82BD-E89A-C13F-CBC10BFC75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3136222"/>
              </p:ext>
            </p:extLst>
          </p:nvPr>
        </p:nvGraphicFramePr>
        <p:xfrm>
          <a:off x="120988" y="1118870"/>
          <a:ext cx="10513145" cy="55500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7770">
                  <a:extLst>
                    <a:ext uri="{9D8B030D-6E8A-4147-A177-3AD203B41FA5}">
                      <a16:colId xmlns:a16="http://schemas.microsoft.com/office/drawing/2014/main" val="837569925"/>
                    </a:ext>
                  </a:extLst>
                </a:gridCol>
                <a:gridCol w="695588">
                  <a:extLst>
                    <a:ext uri="{9D8B030D-6E8A-4147-A177-3AD203B41FA5}">
                      <a16:colId xmlns:a16="http://schemas.microsoft.com/office/drawing/2014/main" val="3197246034"/>
                    </a:ext>
                  </a:extLst>
                </a:gridCol>
                <a:gridCol w="671582">
                  <a:extLst>
                    <a:ext uri="{9D8B030D-6E8A-4147-A177-3AD203B41FA5}">
                      <a16:colId xmlns:a16="http://schemas.microsoft.com/office/drawing/2014/main" val="2440304065"/>
                    </a:ext>
                  </a:extLst>
                </a:gridCol>
                <a:gridCol w="1189428">
                  <a:extLst>
                    <a:ext uri="{9D8B030D-6E8A-4147-A177-3AD203B41FA5}">
                      <a16:colId xmlns:a16="http://schemas.microsoft.com/office/drawing/2014/main" val="3912033627"/>
                    </a:ext>
                  </a:extLst>
                </a:gridCol>
                <a:gridCol w="1383620">
                  <a:extLst>
                    <a:ext uri="{9D8B030D-6E8A-4147-A177-3AD203B41FA5}">
                      <a16:colId xmlns:a16="http://schemas.microsoft.com/office/drawing/2014/main" val="283620671"/>
                    </a:ext>
                  </a:extLst>
                </a:gridCol>
                <a:gridCol w="817888">
                  <a:extLst>
                    <a:ext uri="{9D8B030D-6E8A-4147-A177-3AD203B41FA5}">
                      <a16:colId xmlns:a16="http://schemas.microsoft.com/office/drawing/2014/main" val="2835801018"/>
                    </a:ext>
                  </a:extLst>
                </a:gridCol>
                <a:gridCol w="947377">
                  <a:extLst>
                    <a:ext uri="{9D8B030D-6E8A-4147-A177-3AD203B41FA5}">
                      <a16:colId xmlns:a16="http://schemas.microsoft.com/office/drawing/2014/main" val="140818165"/>
                    </a:ext>
                  </a:extLst>
                </a:gridCol>
                <a:gridCol w="1107162">
                  <a:extLst>
                    <a:ext uri="{9D8B030D-6E8A-4147-A177-3AD203B41FA5}">
                      <a16:colId xmlns:a16="http://schemas.microsoft.com/office/drawing/2014/main" val="3090755926"/>
                    </a:ext>
                  </a:extLst>
                </a:gridCol>
                <a:gridCol w="2532730">
                  <a:extLst>
                    <a:ext uri="{9D8B030D-6E8A-4147-A177-3AD203B41FA5}">
                      <a16:colId xmlns:a16="http://schemas.microsoft.com/office/drawing/2014/main" val="2705674773"/>
                    </a:ext>
                  </a:extLst>
                </a:gridCol>
              </a:tblGrid>
              <a:tr h="301371">
                <a:tc>
                  <a:txBody>
                    <a:bodyPr/>
                    <a:lstStyle/>
                    <a:p>
                      <a:r>
                        <a:rPr lang="en-US" sz="1100" dirty="0" err="1"/>
                        <a:t>Sample_device</a:t>
                      </a:r>
                      <a:endParaRPr lang="ru-RU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W (um)</a:t>
                      </a:r>
                      <a:endParaRPr lang="ru-RU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L (um)</a:t>
                      </a:r>
                      <a:endParaRPr lang="ru-RU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MoS2 thick (nm)</a:t>
                      </a:r>
                      <a:endParaRPr lang="ru-RU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ON/OFF (#/10^6)</a:t>
                      </a:r>
                      <a:endParaRPr lang="ru-RU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SS (V/dec)</a:t>
                      </a:r>
                      <a:endParaRPr lang="ru-RU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Vth (V)</a:t>
                      </a:r>
                      <a:endParaRPr lang="ru-RU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100" dirty="0"/>
                        <a:t>mu (cm^2/(V*s))</a:t>
                      </a:r>
                      <a:endParaRPr lang="ru-RU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Comments</a:t>
                      </a:r>
                      <a:endParaRPr lang="ru-RU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0504800"/>
                  </a:ext>
                </a:extLst>
              </a:tr>
              <a:tr h="301371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+mn-lt"/>
                        </a:rPr>
                        <a:t>S1_d1</a:t>
                      </a:r>
                      <a:endParaRPr lang="ru-RU" sz="11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+mn-lt"/>
                        </a:rPr>
                        <a:t>19.8</a:t>
                      </a:r>
                      <a:endParaRPr lang="ru-RU" sz="11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+mn-lt"/>
                        </a:rPr>
                        <a:t>2.6</a:t>
                      </a:r>
                      <a:endParaRPr lang="ru-RU" sz="11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+mn-lt"/>
                        </a:rPr>
                        <a:t>4.5±0.5</a:t>
                      </a:r>
                      <a:endParaRPr lang="ru-RU" sz="11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0.22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4.32±0.16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-8.75±0.11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0.2156±0.0013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042753895"/>
                  </a:ext>
                </a:extLst>
              </a:tr>
              <a:tr h="301371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+mn-lt"/>
                        </a:rPr>
                        <a:t>S1_d2</a:t>
                      </a:r>
                      <a:endParaRPr lang="ru-RU" sz="11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+mn-lt"/>
                        </a:rPr>
                        <a:t>11.6</a:t>
                      </a:r>
                      <a:endParaRPr lang="ru-RU" sz="11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+mn-lt"/>
                        </a:rPr>
                        <a:t>2.3</a:t>
                      </a:r>
                      <a:endParaRPr lang="ru-RU" sz="11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5.4±0.7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12.67±0.08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6.87±0.13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0.01684±0.00010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223528224"/>
                  </a:ext>
                </a:extLst>
              </a:tr>
              <a:tr h="301371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+mn-lt"/>
                        </a:rPr>
                        <a:t>S1_d3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21.2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2.7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6.0±0.6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3.23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2.71±0.05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-32.1±-.7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0.0049±0.0002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980886137"/>
                  </a:ext>
                </a:extLst>
              </a:tr>
              <a:tr h="301371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+mn-lt"/>
                        </a:rPr>
                        <a:t>S1_d4</a:t>
                      </a:r>
                      <a:endParaRPr lang="ru-RU" sz="11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17.6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2.3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2.6±0.3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8.70±0.12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4.6±0.3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0.01091±0.00002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364756687"/>
                  </a:ext>
                </a:extLst>
              </a:tr>
              <a:tr h="301371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+mn-lt"/>
                        </a:rPr>
                        <a:t>S1_d5</a:t>
                      </a:r>
                      <a:endParaRPr lang="ru-RU" sz="1100" dirty="0">
                        <a:latin typeface="+mn-lt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14.1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2.7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2.9±0.7 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No current</a:t>
                      </a: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No current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No current</a:t>
                      </a: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No current</a:t>
                      </a: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2012963"/>
                  </a:ext>
                </a:extLst>
              </a:tr>
              <a:tr h="301371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+mn-lt"/>
                        </a:rPr>
                        <a:t>S4_d1</a:t>
                      </a:r>
                      <a:endParaRPr lang="ru-RU" sz="1100" dirty="0"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13.6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2.3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2.4±0.3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11.30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2.85±0.04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-43.0±0.6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0.478±0.012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78082868"/>
                  </a:ext>
                </a:extLst>
              </a:tr>
              <a:tr h="301371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+mn-lt"/>
                        </a:rPr>
                        <a:t>S5_d1</a:t>
                      </a:r>
                      <a:endParaRPr lang="ru-RU" sz="1100" dirty="0"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21.8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2.3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8.9±0.9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No current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No current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No current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No current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7C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595093"/>
                  </a:ext>
                </a:extLst>
              </a:tr>
              <a:tr h="301371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+mn-lt"/>
                        </a:rPr>
                        <a:t>S5_d2</a:t>
                      </a:r>
                      <a:endParaRPr lang="ru-RU" sz="11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20.9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2.2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5.8±0.9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5.085±0.26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-4.62±0.08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0.01113±0.00006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374917706"/>
                  </a:ext>
                </a:extLst>
              </a:tr>
              <a:tr h="301371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+mn-lt"/>
                        </a:rPr>
                        <a:t>S5_d3</a:t>
                      </a:r>
                      <a:endParaRPr lang="ru-RU" sz="1100" dirty="0">
                        <a:latin typeface="+mn-lt"/>
                      </a:endParaRPr>
                    </a:p>
                  </a:txBody>
                  <a:tcPr anchor="ctr"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16.4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2.8±0.4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No current</a:t>
                      </a:r>
                    </a:p>
                  </a:txBody>
                  <a:tcPr marL="7620" marR="7620" marT="7620" marB="0" anchor="ctr"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No current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No current</a:t>
                      </a:r>
                    </a:p>
                  </a:txBody>
                  <a:tcPr marL="7620" marR="7620" marT="7620" marB="0" anchor="ctr"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No current</a:t>
                      </a:r>
                    </a:p>
                  </a:txBody>
                  <a:tcPr marL="7620" marR="7620" marT="7620" marB="0" anchor="ctr"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rgbClr val="FF7C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2022602"/>
                  </a:ext>
                </a:extLst>
              </a:tr>
              <a:tr h="301371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+mn-lt"/>
                        </a:rPr>
                        <a:t>S5_d4</a:t>
                      </a:r>
                      <a:endParaRPr lang="ru-RU" sz="1100" dirty="0">
                        <a:latin typeface="+mn-lt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No data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No data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3.1±0.5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No current</a:t>
                      </a: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No current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No current</a:t>
                      </a: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No current</a:t>
                      </a: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5533044"/>
                  </a:ext>
                </a:extLst>
              </a:tr>
              <a:tr h="301371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+mn-lt"/>
                        </a:rPr>
                        <a:t>S6_d1</a:t>
                      </a:r>
                      <a:endParaRPr lang="ru-RU" sz="1100" dirty="0"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24.5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2.3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8.3±0.9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14.20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4.98±00.10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-15.61±0.07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0.96±0.007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290393845"/>
                  </a:ext>
                </a:extLst>
              </a:tr>
              <a:tr h="301371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+mn-lt"/>
                        </a:rPr>
                        <a:t>S6_d2</a:t>
                      </a:r>
                      <a:endParaRPr lang="ru-RU" sz="1100" dirty="0">
                        <a:latin typeface="+mn-lt"/>
                      </a:endParaRPr>
                    </a:p>
                  </a:txBody>
                  <a:tcPr anchor="ctr"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21.1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2.1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10.8±0.6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No current</a:t>
                      </a:r>
                    </a:p>
                  </a:txBody>
                  <a:tcPr marL="7620" marR="7620" marT="7620" marB="0" anchor="ctr"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No current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No current</a:t>
                      </a:r>
                    </a:p>
                  </a:txBody>
                  <a:tcPr marL="7620" marR="7620" marT="7620" marB="0" anchor="ctr"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No current</a:t>
                      </a:r>
                    </a:p>
                  </a:txBody>
                  <a:tcPr marL="7620" marR="7620" marT="7620" marB="0" anchor="ctr"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rgbClr val="FF7C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6779281"/>
                  </a:ext>
                </a:extLst>
              </a:tr>
              <a:tr h="301371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+mn-lt"/>
                        </a:rPr>
                        <a:t>S6_d3</a:t>
                      </a:r>
                      <a:endParaRPr lang="ru-RU" sz="1100" dirty="0">
                        <a:latin typeface="+mn-lt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14.7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2.1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6.3±0.6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20.70</a:t>
                      </a: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4.66±0.10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-6.30±0.10</a:t>
                      </a: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0.26280±0.0014</a:t>
                      </a: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55717644"/>
                  </a:ext>
                </a:extLst>
              </a:tr>
              <a:tr h="301371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+mn-lt"/>
                        </a:rPr>
                        <a:t>S7_d1</a:t>
                      </a:r>
                      <a:endParaRPr lang="ru-RU" sz="1100" dirty="0"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1.9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2.8±0.4 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3.18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5.92±0.07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-3.2±0.2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0.0483±0.0005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182281503"/>
                  </a:ext>
                </a:extLst>
              </a:tr>
              <a:tr h="301371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+mn-lt"/>
                        </a:rPr>
                        <a:t>S7_d4</a:t>
                      </a:r>
                      <a:endParaRPr lang="ru-RU" sz="11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13.8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2.2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3.8±0.4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6.5±0.3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-9.23±0.08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0.00919±0.00004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737888455"/>
                  </a:ext>
                </a:extLst>
              </a:tr>
              <a:tr h="301371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+mn-lt"/>
                        </a:rPr>
                        <a:t>S7_d5</a:t>
                      </a:r>
                      <a:endParaRPr lang="ru-RU" sz="1100" dirty="0">
                        <a:latin typeface="+mn-lt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32.1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1.3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5.7±0.3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No current</a:t>
                      </a: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No current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No current</a:t>
                      </a: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No current</a:t>
                      </a: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101458"/>
                  </a:ext>
                </a:extLst>
              </a:tr>
              <a:tr h="301371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+mn-lt"/>
                        </a:rPr>
                        <a:t>S8_d1</a:t>
                      </a:r>
                      <a:endParaRPr lang="ru-RU" sz="1100" dirty="0"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8.2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6.2±0.6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0.02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9.57±0.12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10.76±0.16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0.2443±0.0016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69849330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6653F1E9-A6A9-5B9B-C2BD-FFB1583D6268}"/>
              </a:ext>
            </a:extLst>
          </p:cNvPr>
          <p:cNvSpPr txBox="1"/>
          <p:nvPr/>
        </p:nvSpPr>
        <p:spPr>
          <a:xfrm>
            <a:off x="0" y="368157"/>
            <a:ext cx="1132425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Common features: </a:t>
            </a:r>
            <a:r>
              <a:rPr lang="en-US" dirty="0"/>
              <a:t>•</a:t>
            </a:r>
            <a:r>
              <a:rPr lang="en-US" b="1" dirty="0"/>
              <a:t> </a:t>
            </a:r>
            <a:r>
              <a:rPr lang="en-US" dirty="0"/>
              <a:t>Batch 2		• No encapsulation		• Thickness of SiO2 insulator layer = 278 nm</a:t>
            </a:r>
          </a:p>
          <a:p>
            <a:r>
              <a:rPr lang="en-US" dirty="0"/>
              <a:t>							• Capacitance per unit area Ci = 0.0124 (</a:t>
            </a:r>
            <a:r>
              <a:rPr lang="en-US" dirty="0" err="1"/>
              <a:t>uF</a:t>
            </a:r>
            <a:r>
              <a:rPr lang="en-US" dirty="0"/>
              <a:t>/cm^2)</a:t>
            </a:r>
          </a:p>
          <a:p>
            <a:r>
              <a:rPr lang="en-US" dirty="0"/>
              <a:t>	</a:t>
            </a:r>
            <a:endParaRPr lang="ru-RU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793C020-A962-07A3-65DB-8DED430E1CA9}"/>
              </a:ext>
            </a:extLst>
          </p:cNvPr>
          <p:cNvSpPr/>
          <p:nvPr/>
        </p:nvSpPr>
        <p:spPr>
          <a:xfrm>
            <a:off x="8117840" y="111760"/>
            <a:ext cx="1544812" cy="2563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151629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6EAB93-0E16-B903-423E-3FD813A1F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Sample9_device3</a:t>
            </a:r>
            <a:endParaRPr lang="ru-RU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8EB21C7-4914-3547-21AF-A2EA44DA8DC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ON/OFF = </a:t>
            </a: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0.82</a:t>
            </a:r>
            <a:r>
              <a:rPr lang="en-US" dirty="0"/>
              <a:t>*10</a:t>
            </a:r>
            <a:r>
              <a:rPr lang="en-US" baseline="30000" dirty="0"/>
              <a:t>6</a:t>
            </a:r>
            <a:endParaRPr lang="en-US" dirty="0"/>
          </a:p>
          <a:p>
            <a:r>
              <a:rPr lang="en-US" dirty="0"/>
              <a:t>SS = </a:t>
            </a: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4.19±0.05</a:t>
            </a:r>
            <a:r>
              <a:rPr lang="en-US" dirty="0"/>
              <a:t> V/dec</a:t>
            </a:r>
          </a:p>
          <a:p>
            <a:r>
              <a:rPr lang="en-US" dirty="0"/>
              <a:t>Vth = </a:t>
            </a: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-14.14±0.09</a:t>
            </a:r>
            <a:r>
              <a:rPr lang="en-US" dirty="0"/>
              <a:t> V</a:t>
            </a:r>
          </a:p>
          <a:p>
            <a:r>
              <a:rPr lang="en-US" dirty="0"/>
              <a:t>mu = </a:t>
            </a: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0.784±0.006</a:t>
            </a:r>
            <a:r>
              <a:rPr lang="en-US" dirty="0"/>
              <a:t> cm</a:t>
            </a:r>
            <a:r>
              <a:rPr lang="en-US" baseline="30000" dirty="0"/>
              <a:t>2</a:t>
            </a:r>
            <a:r>
              <a:rPr lang="en-US" dirty="0"/>
              <a:t>/(V*s)</a:t>
            </a:r>
            <a:endParaRPr lang="ru-RU" dirty="0"/>
          </a:p>
          <a:p>
            <a:endParaRPr lang="ru-RU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32E0674-E490-1C35-C5B8-5767F1FF47D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At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trfSat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and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trfLin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hysteresis is observed, the output curves show field effect at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VGate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&lt;= 30V.</a:t>
            </a:r>
            <a:r>
              <a:rPr lang="en-US" dirty="0"/>
              <a:t> </a:t>
            </a:r>
            <a:endParaRPr lang="ru-RU" dirty="0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E8540A66-2B76-2D72-8213-F3CB3A7DD8F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24339118"/>
              </p:ext>
            </p:extLst>
          </p:nvPr>
        </p:nvGraphicFramePr>
        <p:xfrm>
          <a:off x="3615447" y="189000"/>
          <a:ext cx="4233941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E8540A66-2B76-2D72-8213-F3CB3A7DD8F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615447" y="189000"/>
                        <a:ext cx="4233941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11D7BCFB-78E1-F4AA-2CD0-9E02A363D72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73767597"/>
              </p:ext>
            </p:extLst>
          </p:nvPr>
        </p:nvGraphicFramePr>
        <p:xfrm>
          <a:off x="-241153" y="189000"/>
          <a:ext cx="4233941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11D7BCFB-78E1-F4AA-2CD0-9E02A363D72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241153" y="189000"/>
                        <a:ext cx="4233941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E1369366-55DE-17BB-15D4-23482D67308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02860145"/>
              </p:ext>
            </p:extLst>
          </p:nvPr>
        </p:nvGraphicFramePr>
        <p:xfrm>
          <a:off x="-241153" y="3429000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6" imgW="3920760" imgH="3000960" progId="Origin95.Graph">
                  <p:embed/>
                </p:oleObj>
              </mc:Choice>
              <mc:Fallback>
                <p:oleObj name="Graph" r:id="rId6" imgW="3920760" imgH="3000960" progId="Origin95.Graph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D8BB869D-2452-ACB3-8A69-62DC767F7EC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-241153" y="3429000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3090302E-57AF-B26E-2C79-2C388647701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55296146"/>
              </p:ext>
            </p:extLst>
          </p:nvPr>
        </p:nvGraphicFramePr>
        <p:xfrm>
          <a:off x="3615447" y="3429000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8" imgW="3920760" imgH="3000960" progId="Origin95.Graph">
                  <p:embed/>
                </p:oleObj>
              </mc:Choice>
              <mc:Fallback>
                <p:oleObj name="Graph" r:id="rId8" imgW="3920760" imgH="3000960" progId="Origin95.Graph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307419F4-DC3B-24D0-B486-3C9690EAFA6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615447" y="3429000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9" name="Group 8">
            <a:extLst>
              <a:ext uri="{FF2B5EF4-FFF2-40B4-BE49-F238E27FC236}">
                <a16:creationId xmlns:a16="http://schemas.microsoft.com/office/drawing/2014/main" id="{27EE04EB-7D96-42F8-25F9-B98EE96AD4D0}"/>
              </a:ext>
            </a:extLst>
          </p:cNvPr>
          <p:cNvGrpSpPr/>
          <p:nvPr/>
        </p:nvGrpSpPr>
        <p:grpSpPr>
          <a:xfrm>
            <a:off x="7608235" y="291914"/>
            <a:ext cx="2822857" cy="2160000"/>
            <a:chOff x="3249555" y="801550"/>
            <a:chExt cx="2822857" cy="2160000"/>
          </a:xfrm>
        </p:grpSpPr>
        <p:graphicFrame>
          <p:nvGraphicFramePr>
            <p:cNvPr id="10" name="Object 9">
              <a:extLst>
                <a:ext uri="{FF2B5EF4-FFF2-40B4-BE49-F238E27FC236}">
                  <a16:creationId xmlns:a16="http://schemas.microsoft.com/office/drawing/2014/main" id="{249E88A4-B5DF-0242-133D-A30063F00014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569363134"/>
                </p:ext>
              </p:extLst>
            </p:nvPr>
          </p:nvGraphicFramePr>
          <p:xfrm>
            <a:off x="3249555" y="801550"/>
            <a:ext cx="2822857" cy="2160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Graph" r:id="rId10" imgW="3920760" imgH="3000960" progId="Origin95.Graph">
                    <p:embed/>
                  </p:oleObj>
                </mc:Choice>
                <mc:Fallback>
                  <p:oleObj name="Graph" r:id="rId10" imgW="3920760" imgH="3000960" progId="Origin95.Graph">
                    <p:embed/>
                    <p:pic>
                      <p:nvPicPr>
                        <p:cNvPr id="17" name="Object 16">
                          <a:extLst>
                            <a:ext uri="{FF2B5EF4-FFF2-40B4-BE49-F238E27FC236}">
                              <a16:creationId xmlns:a16="http://schemas.microsoft.com/office/drawing/2014/main" id="{32220548-3B0B-FE99-0382-7C92815A574B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1"/>
                        <a:stretch>
                          <a:fillRect/>
                        </a:stretch>
                      </p:blipFill>
                      <p:spPr>
                        <a:xfrm>
                          <a:off x="3249555" y="801550"/>
                          <a:ext cx="2822857" cy="21600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12CA984-F8BF-206E-63A4-6ADCCF8FC4EB}"/>
                </a:ext>
              </a:extLst>
            </p:cNvPr>
            <p:cNvSpPr txBox="1"/>
            <p:nvPr/>
          </p:nvSpPr>
          <p:spPr>
            <a:xfrm>
              <a:off x="3998379" y="1005109"/>
              <a:ext cx="105666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s-ES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Device</a:t>
              </a:r>
              <a:r>
                <a:rPr lang="es-E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3</a:t>
              </a:r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18823464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FE9B77-49A0-96FE-A0F6-82698CAF0C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10</a:t>
            </a:r>
            <a:endParaRPr lang="ru-R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E9EB1C6-EAED-AFF4-58A2-C99F394363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ru-RU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E4B83CA-79BE-B48C-EBD0-93FDEA33E78C}"/>
              </a:ext>
            </a:extLst>
          </p:cNvPr>
          <p:cNvGrpSpPr/>
          <p:nvPr/>
        </p:nvGrpSpPr>
        <p:grpSpPr>
          <a:xfrm>
            <a:off x="838200" y="1857058"/>
            <a:ext cx="4360208" cy="4319905"/>
            <a:chOff x="6954278" y="2411919"/>
            <a:chExt cx="4360208" cy="431990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75FDE91-2062-A3E8-493D-4BFF273882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54278" y="2411919"/>
              <a:ext cx="4319905" cy="43199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A6108874-F81F-FD00-8005-DDA3C94AFF54}"/>
                </a:ext>
              </a:extLst>
            </p:cNvPr>
            <p:cNvSpPr/>
            <p:nvPr/>
          </p:nvSpPr>
          <p:spPr>
            <a:xfrm>
              <a:off x="7567777" y="4553035"/>
              <a:ext cx="180000" cy="18000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E2C58D91-B58E-C7DF-7B4A-2B2BA83CFA7C}"/>
                </a:ext>
              </a:extLst>
            </p:cNvPr>
            <p:cNvSpPr/>
            <p:nvPr/>
          </p:nvSpPr>
          <p:spPr>
            <a:xfrm>
              <a:off x="7893535" y="3477497"/>
              <a:ext cx="180000" cy="18000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F064DDB3-863B-0E47-66E7-269BEDA4FA66}"/>
                </a:ext>
              </a:extLst>
            </p:cNvPr>
            <p:cNvSpPr/>
            <p:nvPr/>
          </p:nvSpPr>
          <p:spPr>
            <a:xfrm>
              <a:off x="7795402" y="5199305"/>
              <a:ext cx="180000" cy="18000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B752251-DB3D-94B6-181B-610350357D3F}"/>
                </a:ext>
              </a:extLst>
            </p:cNvPr>
            <p:cNvSpPr txBox="1"/>
            <p:nvPr/>
          </p:nvSpPr>
          <p:spPr>
            <a:xfrm>
              <a:off x="7946827" y="3629532"/>
              <a:ext cx="82907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400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Device</a:t>
              </a:r>
              <a:r>
                <a:rPr lang="es-ES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2</a:t>
              </a:r>
              <a:endParaRPr lang="en-GB" sz="1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96C09F7-AFA2-C539-3033-5917E033408B}"/>
                </a:ext>
              </a:extLst>
            </p:cNvPr>
            <p:cNvSpPr txBox="1"/>
            <p:nvPr/>
          </p:nvSpPr>
          <p:spPr>
            <a:xfrm>
              <a:off x="7182899" y="4886219"/>
              <a:ext cx="82907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400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Device</a:t>
              </a:r>
              <a:r>
                <a:rPr lang="es-ES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3</a:t>
              </a:r>
              <a:endParaRPr lang="en-GB" sz="1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B571900-304C-0D99-1237-22E63980A993}"/>
                </a:ext>
              </a:extLst>
            </p:cNvPr>
            <p:cNvSpPr/>
            <p:nvPr/>
          </p:nvSpPr>
          <p:spPr>
            <a:xfrm>
              <a:off x="8900683" y="4155258"/>
              <a:ext cx="180000" cy="18000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EF24701-38FF-4428-A9D1-FF6A1B597113}"/>
                </a:ext>
              </a:extLst>
            </p:cNvPr>
            <p:cNvSpPr txBox="1"/>
            <p:nvPr/>
          </p:nvSpPr>
          <p:spPr>
            <a:xfrm>
              <a:off x="8953975" y="4307293"/>
              <a:ext cx="82907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400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Device</a:t>
              </a:r>
              <a:r>
                <a:rPr lang="es-ES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4</a:t>
              </a:r>
              <a:endParaRPr lang="en-GB" sz="1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7BB0C0A8-86CA-7412-5F45-AD3FA6325EAF}"/>
                </a:ext>
              </a:extLst>
            </p:cNvPr>
            <p:cNvSpPr/>
            <p:nvPr/>
          </p:nvSpPr>
          <p:spPr>
            <a:xfrm>
              <a:off x="9729756" y="4798950"/>
              <a:ext cx="180000" cy="18000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FD30213-068C-85B6-F8CE-374B0BCF47BB}"/>
                </a:ext>
              </a:extLst>
            </p:cNvPr>
            <p:cNvSpPr txBox="1"/>
            <p:nvPr/>
          </p:nvSpPr>
          <p:spPr>
            <a:xfrm>
              <a:off x="9783048" y="4950985"/>
              <a:ext cx="82907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400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Device</a:t>
              </a:r>
              <a:r>
                <a:rPr lang="es-ES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5</a:t>
              </a:r>
              <a:endParaRPr lang="en-GB" sz="1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54C4C6BD-B7F0-418D-292D-6C087E4AAA6D}"/>
                </a:ext>
              </a:extLst>
            </p:cNvPr>
            <p:cNvSpPr/>
            <p:nvPr/>
          </p:nvSpPr>
          <p:spPr>
            <a:xfrm>
              <a:off x="10432121" y="4463035"/>
              <a:ext cx="180000" cy="18000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FBAEEEA-DE33-E2C7-B879-F17CD4C1F346}"/>
                </a:ext>
              </a:extLst>
            </p:cNvPr>
            <p:cNvSpPr txBox="1"/>
            <p:nvPr/>
          </p:nvSpPr>
          <p:spPr>
            <a:xfrm>
              <a:off x="10485413" y="4615070"/>
              <a:ext cx="82907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400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Device</a:t>
              </a:r>
              <a:r>
                <a:rPr lang="es-ES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6</a:t>
              </a:r>
              <a:endParaRPr lang="en-GB" sz="1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F4B2297-BAC8-07E0-ACE2-4745B643A947}"/>
              </a:ext>
            </a:extLst>
          </p:cNvPr>
          <p:cNvGrpSpPr/>
          <p:nvPr/>
        </p:nvGrpSpPr>
        <p:grpSpPr>
          <a:xfrm>
            <a:off x="6096000" y="626040"/>
            <a:ext cx="4862530" cy="5550923"/>
            <a:chOff x="1298130" y="1063796"/>
            <a:chExt cx="4862530" cy="5550923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57F0C10C-F0CD-D300-C273-11E1E21CA4F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98130" y="1063796"/>
              <a:ext cx="2400000" cy="1800000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27DCD15D-A067-CC9B-0EF2-9C6AB792ECA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760660" y="1066643"/>
              <a:ext cx="2400000" cy="1800000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D3F62869-F519-59C6-D041-815A5A5C918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98130" y="2936424"/>
              <a:ext cx="2400000" cy="1800000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C8F3FCF0-DF33-1634-9A47-B792FC2CFEF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757778" y="2936424"/>
              <a:ext cx="2400000" cy="1800000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BC8E864D-5B43-8961-9A5C-C1CE13803EE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98130" y="4814719"/>
              <a:ext cx="2400000" cy="1800000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F3D03C66-0341-476D-0280-AD058AEC975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757778" y="4814719"/>
              <a:ext cx="2400000" cy="1800000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58FF2CA-ADA5-CEA8-D1D6-5BDC57792BE4}"/>
                </a:ext>
              </a:extLst>
            </p:cNvPr>
            <p:cNvSpPr txBox="1"/>
            <p:nvPr/>
          </p:nvSpPr>
          <p:spPr>
            <a:xfrm>
              <a:off x="1329709" y="1090834"/>
              <a:ext cx="105666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s-ES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Device</a:t>
              </a:r>
              <a:r>
                <a:rPr lang="es-E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1</a:t>
              </a:r>
              <a:endParaRPr lang="en-GB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C820151-0E15-2B8F-B6AA-75DBA7FA3231}"/>
                </a:ext>
              </a:extLst>
            </p:cNvPr>
            <p:cNvSpPr txBox="1"/>
            <p:nvPr/>
          </p:nvSpPr>
          <p:spPr>
            <a:xfrm>
              <a:off x="1333638" y="2967363"/>
              <a:ext cx="105666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s-ES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Device</a:t>
              </a:r>
              <a:r>
                <a:rPr lang="es-E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3</a:t>
              </a:r>
              <a:endParaRPr lang="en-GB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155BCD1-D770-DF6D-2D6B-44CDF2F689C6}"/>
                </a:ext>
              </a:extLst>
            </p:cNvPr>
            <p:cNvSpPr txBox="1"/>
            <p:nvPr/>
          </p:nvSpPr>
          <p:spPr>
            <a:xfrm>
              <a:off x="3788829" y="1090834"/>
              <a:ext cx="105666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s-ES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Device</a:t>
              </a:r>
              <a:r>
                <a:rPr lang="es-E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2</a:t>
              </a:r>
              <a:endParaRPr lang="en-GB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8D5D7DF-620D-0EE6-0550-F4EB1A48398E}"/>
                </a:ext>
              </a:extLst>
            </p:cNvPr>
            <p:cNvSpPr txBox="1"/>
            <p:nvPr/>
          </p:nvSpPr>
          <p:spPr>
            <a:xfrm>
              <a:off x="3788829" y="2967363"/>
              <a:ext cx="105666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s-ES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Device</a:t>
              </a:r>
              <a:r>
                <a:rPr lang="es-E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4</a:t>
              </a:r>
              <a:endParaRPr lang="en-GB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76B923E-A094-19CD-1314-FD2A69CCD985}"/>
                </a:ext>
              </a:extLst>
            </p:cNvPr>
            <p:cNvSpPr txBox="1"/>
            <p:nvPr/>
          </p:nvSpPr>
          <p:spPr>
            <a:xfrm>
              <a:off x="1333638" y="4865786"/>
              <a:ext cx="105666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s-ES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Device</a:t>
              </a:r>
              <a:r>
                <a:rPr lang="es-E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5</a:t>
              </a:r>
              <a:endParaRPr lang="en-GB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6C43855-65F6-F11C-F166-5E22C99F8D63}"/>
                </a:ext>
              </a:extLst>
            </p:cNvPr>
            <p:cNvSpPr txBox="1"/>
            <p:nvPr/>
          </p:nvSpPr>
          <p:spPr>
            <a:xfrm>
              <a:off x="3788829" y="4865786"/>
              <a:ext cx="105666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s-ES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Device</a:t>
              </a:r>
              <a:r>
                <a:rPr lang="es-E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6</a:t>
              </a:r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23825489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8EFE2D-9171-F39F-CF14-3D9F93746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Sample10_device1</a:t>
            </a:r>
            <a:endParaRPr lang="ru-RU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E71A9D-7E8E-A1EF-E6FF-0CC8FC78B9C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ON/OFF = -</a:t>
            </a:r>
          </a:p>
          <a:p>
            <a:r>
              <a:rPr lang="en-US" dirty="0"/>
              <a:t>SS = -</a:t>
            </a:r>
          </a:p>
          <a:p>
            <a:r>
              <a:rPr lang="en-US" dirty="0"/>
              <a:t>Vth = -</a:t>
            </a:r>
          </a:p>
          <a:p>
            <a:r>
              <a:rPr lang="en-US" dirty="0"/>
              <a:t>mu = -</a:t>
            </a:r>
            <a:endParaRPr lang="ru-RU" dirty="0"/>
          </a:p>
          <a:p>
            <a:endParaRPr lang="ru-R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6637FBA-3C53-E2FD-B93A-55DB21E1A87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trfSat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is not finished because of constant interruption from the interlock, so I used the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trfSat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curve that got the longest measurement range. After that the connection between the sample and the tips was completely lost.</a:t>
            </a:r>
            <a:r>
              <a:rPr lang="en-US" dirty="0"/>
              <a:t> </a:t>
            </a:r>
            <a:endParaRPr lang="ru-RU" dirty="0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0A3CA9AD-C794-F6A9-3082-1F17D9D7D49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81581601"/>
              </p:ext>
            </p:extLst>
          </p:nvPr>
        </p:nvGraphicFramePr>
        <p:xfrm>
          <a:off x="3606208" y="189000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0A3CA9AD-C794-F6A9-3082-1F17D9D7D49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606208" y="189000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82F0E659-DDA3-2148-7AD0-3C82C7F07F3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13492779"/>
              </p:ext>
            </p:extLst>
          </p:nvPr>
        </p:nvGraphicFramePr>
        <p:xfrm>
          <a:off x="-237259" y="189000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82F0E659-DDA3-2148-7AD0-3C82C7F07F3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237259" y="189000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7" name="Group 6">
            <a:extLst>
              <a:ext uri="{FF2B5EF4-FFF2-40B4-BE49-F238E27FC236}">
                <a16:creationId xmlns:a16="http://schemas.microsoft.com/office/drawing/2014/main" id="{FA8A9749-ECF6-9B2D-7F2C-729A5F9FAB70}"/>
              </a:ext>
            </a:extLst>
          </p:cNvPr>
          <p:cNvGrpSpPr/>
          <p:nvPr/>
        </p:nvGrpSpPr>
        <p:grpSpPr>
          <a:xfrm>
            <a:off x="7603235" y="291914"/>
            <a:ext cx="2822857" cy="2160000"/>
            <a:chOff x="403497" y="801926"/>
            <a:chExt cx="2822857" cy="2160000"/>
          </a:xfrm>
        </p:grpSpPr>
        <p:graphicFrame>
          <p:nvGraphicFramePr>
            <p:cNvPr id="8" name="Object 7">
              <a:extLst>
                <a:ext uri="{FF2B5EF4-FFF2-40B4-BE49-F238E27FC236}">
                  <a16:creationId xmlns:a16="http://schemas.microsoft.com/office/drawing/2014/main" id="{ECA8D1B9-5065-D36E-08A7-6CD4F875DEB4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405348735"/>
                </p:ext>
              </p:extLst>
            </p:nvPr>
          </p:nvGraphicFramePr>
          <p:xfrm>
            <a:off x="403497" y="801926"/>
            <a:ext cx="2822857" cy="2160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Graph" r:id="rId6" imgW="3920760" imgH="3000960" progId="Origin95.Graph">
                    <p:embed/>
                  </p:oleObj>
                </mc:Choice>
                <mc:Fallback>
                  <p:oleObj name="Graph" r:id="rId6" imgW="3920760" imgH="3000960" progId="Origin95.Graph">
                    <p:embed/>
                    <p:pic>
                      <p:nvPicPr>
                        <p:cNvPr id="44" name="Object 43">
                          <a:extLst>
                            <a:ext uri="{FF2B5EF4-FFF2-40B4-BE49-F238E27FC236}">
                              <a16:creationId xmlns:a16="http://schemas.microsoft.com/office/drawing/2014/main" id="{A9070564-C3CD-759B-B950-6167172CC104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403497" y="801926"/>
                          <a:ext cx="2822857" cy="21600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74837AD-479F-3349-7AAD-CF9E180C5441}"/>
                </a:ext>
              </a:extLst>
            </p:cNvPr>
            <p:cNvSpPr txBox="1"/>
            <p:nvPr/>
          </p:nvSpPr>
          <p:spPr>
            <a:xfrm>
              <a:off x="1177309" y="1005109"/>
              <a:ext cx="105666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s-ES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Device</a:t>
              </a:r>
              <a:r>
                <a:rPr lang="es-E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1</a:t>
              </a:r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39503447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7A02D-8723-5618-E51B-3D38AF203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Sample10_device2</a:t>
            </a:r>
            <a:endParaRPr lang="ru-RU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1A6DE85-024C-F515-8335-7F8022CDE72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ON/OFF = </a:t>
            </a: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0.50</a:t>
            </a:r>
            <a:r>
              <a:rPr lang="en-US" dirty="0"/>
              <a:t>*10</a:t>
            </a:r>
            <a:r>
              <a:rPr lang="en-US" baseline="30000" dirty="0"/>
              <a:t>6</a:t>
            </a:r>
            <a:endParaRPr lang="en-US" dirty="0"/>
          </a:p>
          <a:p>
            <a:r>
              <a:rPr lang="en-US" dirty="0"/>
              <a:t>SS = </a:t>
            </a: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10.2±1.0</a:t>
            </a:r>
            <a:r>
              <a:rPr lang="ru-RU" dirty="0"/>
              <a:t> </a:t>
            </a:r>
            <a:r>
              <a:rPr lang="en-US" dirty="0"/>
              <a:t>V/dec</a:t>
            </a:r>
          </a:p>
          <a:p>
            <a:r>
              <a:rPr lang="en-US" dirty="0"/>
              <a:t>Vth = </a:t>
            </a: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22.3±0.8</a:t>
            </a:r>
            <a:r>
              <a:rPr lang="ru-RU" dirty="0"/>
              <a:t> </a:t>
            </a:r>
            <a:r>
              <a:rPr lang="en-US" dirty="0"/>
              <a:t>V</a:t>
            </a:r>
          </a:p>
          <a:p>
            <a:r>
              <a:rPr lang="en-US" dirty="0"/>
              <a:t>mu = </a:t>
            </a: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0.0197±0.0006</a:t>
            </a:r>
            <a:r>
              <a:rPr lang="ru-RU" dirty="0"/>
              <a:t> </a:t>
            </a:r>
            <a:r>
              <a:rPr lang="en-US" dirty="0"/>
              <a:t>cm</a:t>
            </a:r>
            <a:r>
              <a:rPr lang="en-US" baseline="30000" dirty="0"/>
              <a:t>2</a:t>
            </a:r>
            <a:r>
              <a:rPr lang="en-US" dirty="0"/>
              <a:t>/(V*s)</a:t>
            </a:r>
            <a:endParaRPr lang="ru-RU" dirty="0"/>
          </a:p>
          <a:p>
            <a:endParaRPr lang="ru-RU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7DC416B-D6F8-28D9-89A5-DD1A583BBDA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A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trfSat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and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trfLin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significant hysteresis is present, however, the output curves show good field effect.</a:t>
            </a:r>
            <a:r>
              <a:rPr lang="en-US" dirty="0"/>
              <a:t> </a:t>
            </a:r>
            <a:endParaRPr lang="ru-RU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D07D9B86-51F2-8F1B-576E-43487CBF03B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0871876"/>
              </p:ext>
            </p:extLst>
          </p:nvPr>
        </p:nvGraphicFramePr>
        <p:xfrm>
          <a:off x="3642976" y="189000"/>
          <a:ext cx="4233940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D07D9B86-51F2-8F1B-576E-43487CBF03B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642976" y="189000"/>
                        <a:ext cx="4233940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80525223-2816-DAC4-99B0-CC7F088844B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64432715"/>
              </p:ext>
            </p:extLst>
          </p:nvPr>
        </p:nvGraphicFramePr>
        <p:xfrm>
          <a:off x="-220087" y="189000"/>
          <a:ext cx="4233941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80525223-2816-DAC4-99B0-CC7F088844B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220087" y="189000"/>
                        <a:ext cx="4233941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4007EC00-F5F7-A847-8CE0-306DD2EC61F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40420282"/>
              </p:ext>
            </p:extLst>
          </p:nvPr>
        </p:nvGraphicFramePr>
        <p:xfrm>
          <a:off x="-220087" y="3429000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6" imgW="3920760" imgH="3000960" progId="Origin95.Graph">
                  <p:embed/>
                </p:oleObj>
              </mc:Choice>
              <mc:Fallback>
                <p:oleObj name="Graph" r:id="rId6" imgW="3920760" imgH="3000960" progId="Origin95.Graph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8ABCE51F-2D77-35E9-11DA-F97A8C5C3FC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-220087" y="3429000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DC1843D3-A48A-6783-5B14-5691891503E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92372583"/>
              </p:ext>
            </p:extLst>
          </p:nvPr>
        </p:nvGraphicFramePr>
        <p:xfrm>
          <a:off x="3642976" y="3429000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8" imgW="3920760" imgH="3000960" progId="Origin95.Graph">
                  <p:embed/>
                </p:oleObj>
              </mc:Choice>
              <mc:Fallback>
                <p:oleObj name="Graph" r:id="rId8" imgW="3920760" imgH="3000960" progId="Origin95.Grap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E1B289B5-E294-DFBD-62F0-CDB38B18237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642976" y="3429000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9" name="Group 8">
            <a:extLst>
              <a:ext uri="{FF2B5EF4-FFF2-40B4-BE49-F238E27FC236}">
                <a16:creationId xmlns:a16="http://schemas.microsoft.com/office/drawing/2014/main" id="{EF67D436-54A0-DB1D-759C-8C961E506452}"/>
              </a:ext>
            </a:extLst>
          </p:cNvPr>
          <p:cNvGrpSpPr/>
          <p:nvPr/>
        </p:nvGrpSpPr>
        <p:grpSpPr>
          <a:xfrm>
            <a:off x="7600657" y="291914"/>
            <a:ext cx="2822857" cy="2160000"/>
            <a:chOff x="3245757" y="801926"/>
            <a:chExt cx="2822857" cy="2160000"/>
          </a:xfrm>
        </p:grpSpPr>
        <p:graphicFrame>
          <p:nvGraphicFramePr>
            <p:cNvPr id="10" name="Object 9">
              <a:extLst>
                <a:ext uri="{FF2B5EF4-FFF2-40B4-BE49-F238E27FC236}">
                  <a16:creationId xmlns:a16="http://schemas.microsoft.com/office/drawing/2014/main" id="{EF637CF1-40CE-71AF-B6C6-1D47FE694FBE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879012378"/>
                </p:ext>
              </p:extLst>
            </p:nvPr>
          </p:nvGraphicFramePr>
          <p:xfrm>
            <a:off x="3245757" y="801926"/>
            <a:ext cx="2822857" cy="2160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Graph" r:id="rId10" imgW="3920760" imgH="3000960" progId="Origin95.Graph">
                    <p:embed/>
                  </p:oleObj>
                </mc:Choice>
                <mc:Fallback>
                  <p:oleObj name="Graph" r:id="rId10" imgW="3920760" imgH="3000960" progId="Origin95.Graph">
                    <p:embed/>
                    <p:pic>
                      <p:nvPicPr>
                        <p:cNvPr id="45" name="Object 44">
                          <a:extLst>
                            <a:ext uri="{FF2B5EF4-FFF2-40B4-BE49-F238E27FC236}">
                              <a16:creationId xmlns:a16="http://schemas.microsoft.com/office/drawing/2014/main" id="{23108300-FAB8-8C50-45F3-5269D4D463DD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1"/>
                        <a:stretch>
                          <a:fillRect/>
                        </a:stretch>
                      </p:blipFill>
                      <p:spPr>
                        <a:xfrm>
                          <a:off x="3245757" y="801926"/>
                          <a:ext cx="2822857" cy="21600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80C10FB-BE59-0E57-5429-D08946065EAB}"/>
                </a:ext>
              </a:extLst>
            </p:cNvPr>
            <p:cNvSpPr txBox="1"/>
            <p:nvPr/>
          </p:nvSpPr>
          <p:spPr>
            <a:xfrm>
              <a:off x="3998379" y="1005109"/>
              <a:ext cx="105666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s-ES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Device</a:t>
              </a:r>
              <a:r>
                <a:rPr lang="es-E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2</a:t>
              </a:r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17678864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2D24C-1775-5BDC-04AA-A34DBD08A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Sample10_device3</a:t>
            </a:r>
            <a:endParaRPr lang="ru-RU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97374A7-A0D8-3E80-5777-8EDE6D5134F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ON/OFF = </a:t>
            </a: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0.21</a:t>
            </a:r>
            <a:r>
              <a:rPr lang="en-US" dirty="0"/>
              <a:t>*10</a:t>
            </a:r>
            <a:r>
              <a:rPr lang="en-US" baseline="30000" dirty="0"/>
              <a:t>6</a:t>
            </a:r>
            <a:endParaRPr lang="en-US" dirty="0"/>
          </a:p>
          <a:p>
            <a:r>
              <a:rPr lang="en-US" dirty="0"/>
              <a:t>SS = </a:t>
            </a: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2.54±0.05</a:t>
            </a:r>
            <a:r>
              <a:rPr lang="en-US" dirty="0"/>
              <a:t> V/dec</a:t>
            </a:r>
          </a:p>
          <a:p>
            <a:r>
              <a:rPr lang="en-US" dirty="0"/>
              <a:t>Vth = </a:t>
            </a: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-28.37±0.08</a:t>
            </a:r>
            <a:r>
              <a:rPr lang="en-US" dirty="0"/>
              <a:t> V</a:t>
            </a:r>
          </a:p>
          <a:p>
            <a:r>
              <a:rPr lang="en-US" dirty="0"/>
              <a:t>mu = </a:t>
            </a: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0.713±0.004</a:t>
            </a:r>
            <a:r>
              <a:rPr lang="ru-RU" dirty="0"/>
              <a:t> </a:t>
            </a:r>
            <a:r>
              <a:rPr lang="en-US" dirty="0"/>
              <a:t>cm</a:t>
            </a:r>
            <a:r>
              <a:rPr lang="en-US" baseline="30000" dirty="0"/>
              <a:t>2</a:t>
            </a:r>
            <a:r>
              <a:rPr lang="en-US" dirty="0"/>
              <a:t>/(V*s)</a:t>
            </a:r>
            <a:endParaRPr lang="ru-RU" dirty="0"/>
          </a:p>
          <a:p>
            <a:endParaRPr lang="ru-RU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FBC8E1B-5A8A-F1B5-B20E-43520149530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trfSat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and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trfLin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perform well with small hysteresis, the output curves show field effect at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VGate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below 30V.</a:t>
            </a:r>
            <a:r>
              <a:rPr lang="en-US" dirty="0"/>
              <a:t> </a:t>
            </a:r>
            <a:endParaRPr lang="ru-RU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0E64DA6A-473F-E78B-D7E1-084D12A5C6D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2680961"/>
              </p:ext>
            </p:extLst>
          </p:nvPr>
        </p:nvGraphicFramePr>
        <p:xfrm>
          <a:off x="3616280" y="189000"/>
          <a:ext cx="4233941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0E64DA6A-473F-E78B-D7E1-084D12A5C6D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616280" y="189000"/>
                        <a:ext cx="4233941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7D1AEEEC-DD02-EDAF-5C38-85D87412179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04067018"/>
              </p:ext>
            </p:extLst>
          </p:nvPr>
        </p:nvGraphicFramePr>
        <p:xfrm>
          <a:off x="-231854" y="189000"/>
          <a:ext cx="4233941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7D1AEEEC-DD02-EDAF-5C38-85D87412179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231854" y="189000"/>
                        <a:ext cx="4233941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A1DFFCBB-AD98-0781-17AB-9DCA99E38A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74624237"/>
              </p:ext>
            </p:extLst>
          </p:nvPr>
        </p:nvGraphicFramePr>
        <p:xfrm>
          <a:off x="3615935" y="3429000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6" imgW="3920760" imgH="3000960" progId="Origin95.Graph">
                  <p:embed/>
                </p:oleObj>
              </mc:Choice>
              <mc:Fallback>
                <p:oleObj name="Graph" r:id="rId6" imgW="3920760" imgH="3000960" progId="Origin95.Graph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B72FE5EB-3EC2-900F-38F9-D5BD77D51C8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615935" y="3429000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0231B6EC-FBC3-1504-6451-A59B1E28C28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40588374"/>
              </p:ext>
            </p:extLst>
          </p:nvPr>
        </p:nvGraphicFramePr>
        <p:xfrm>
          <a:off x="-189919" y="3429000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8" imgW="3920760" imgH="3000960" progId="Origin95.Graph">
                  <p:embed/>
                </p:oleObj>
              </mc:Choice>
              <mc:Fallback>
                <p:oleObj name="Graph" r:id="rId8" imgW="3920760" imgH="3000960" progId="Origin95.Graph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8A10CFC6-94B8-38D5-3F5A-0902E83023C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-189919" y="3429000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9" name="Group 8">
            <a:extLst>
              <a:ext uri="{FF2B5EF4-FFF2-40B4-BE49-F238E27FC236}">
                <a16:creationId xmlns:a16="http://schemas.microsoft.com/office/drawing/2014/main" id="{DF3416D3-90F8-F94A-9576-B3DB788638BD}"/>
              </a:ext>
            </a:extLst>
          </p:cNvPr>
          <p:cNvGrpSpPr/>
          <p:nvPr/>
        </p:nvGrpSpPr>
        <p:grpSpPr>
          <a:xfrm>
            <a:off x="7614004" y="291914"/>
            <a:ext cx="2822857" cy="2160000"/>
            <a:chOff x="403497" y="2783126"/>
            <a:chExt cx="2822857" cy="2160000"/>
          </a:xfrm>
        </p:grpSpPr>
        <p:graphicFrame>
          <p:nvGraphicFramePr>
            <p:cNvPr id="10" name="Object 9">
              <a:extLst>
                <a:ext uri="{FF2B5EF4-FFF2-40B4-BE49-F238E27FC236}">
                  <a16:creationId xmlns:a16="http://schemas.microsoft.com/office/drawing/2014/main" id="{D7C6EB1A-227C-E6BD-7C36-04F056F41A3E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902596303"/>
                </p:ext>
              </p:extLst>
            </p:nvPr>
          </p:nvGraphicFramePr>
          <p:xfrm>
            <a:off x="403497" y="2783126"/>
            <a:ext cx="2822857" cy="2160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Graph" r:id="rId10" imgW="3920760" imgH="3000960" progId="Origin95.Graph">
                    <p:embed/>
                  </p:oleObj>
                </mc:Choice>
                <mc:Fallback>
                  <p:oleObj name="Graph" r:id="rId10" imgW="3920760" imgH="3000960" progId="Origin95.Graph">
                    <p:embed/>
                    <p:pic>
                      <p:nvPicPr>
                        <p:cNvPr id="47" name="Object 46">
                          <a:extLst>
                            <a:ext uri="{FF2B5EF4-FFF2-40B4-BE49-F238E27FC236}">
                              <a16:creationId xmlns:a16="http://schemas.microsoft.com/office/drawing/2014/main" id="{46C4DD07-2546-ADF4-50DB-FEB98964A11D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1"/>
                        <a:stretch>
                          <a:fillRect/>
                        </a:stretch>
                      </p:blipFill>
                      <p:spPr>
                        <a:xfrm>
                          <a:off x="403497" y="2783126"/>
                          <a:ext cx="2822857" cy="21600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A0BEFBD-08E1-C8C5-302F-962196B0984E}"/>
                </a:ext>
              </a:extLst>
            </p:cNvPr>
            <p:cNvSpPr txBox="1"/>
            <p:nvPr/>
          </p:nvSpPr>
          <p:spPr>
            <a:xfrm>
              <a:off x="1171713" y="2995938"/>
              <a:ext cx="105666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s-ES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Device</a:t>
              </a:r>
              <a:r>
                <a:rPr lang="es-E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3</a:t>
              </a:r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1851228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29241-A67A-B22C-002A-BD1C26B6D8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Sample10_device5</a:t>
            </a: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08F533-F6B9-2F58-AD2D-0277A2E2B7E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ON/OFF = -</a:t>
            </a:r>
          </a:p>
          <a:p>
            <a:r>
              <a:rPr lang="en-US" dirty="0"/>
              <a:t>SS = -</a:t>
            </a:r>
          </a:p>
          <a:p>
            <a:r>
              <a:rPr lang="en-US" dirty="0"/>
              <a:t>Vth = -</a:t>
            </a:r>
          </a:p>
          <a:p>
            <a:r>
              <a:rPr lang="en-US" dirty="0"/>
              <a:t>mu = -</a:t>
            </a:r>
            <a:endParaRPr lang="ru-RU" dirty="0"/>
          </a:p>
          <a:p>
            <a:endParaRPr lang="ru-R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A34C961-36B2-77F7-839B-39C8469CE99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No signal is observed, probably, bad connection.</a:t>
            </a:r>
            <a:r>
              <a:rPr lang="en-US" dirty="0"/>
              <a:t> </a:t>
            </a:r>
            <a:endParaRPr lang="ru-RU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39F3791B-4F9F-C88B-FA4A-2DEF4FA3CEE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81706292"/>
              </p:ext>
            </p:extLst>
          </p:nvPr>
        </p:nvGraphicFramePr>
        <p:xfrm>
          <a:off x="3625663" y="189000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39F3791B-4F9F-C88B-FA4A-2DEF4FA3CEE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625663" y="189000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23256654-3791-1CDB-8D81-173F5F0C313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95981856"/>
              </p:ext>
            </p:extLst>
          </p:nvPr>
        </p:nvGraphicFramePr>
        <p:xfrm>
          <a:off x="-209185" y="189000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23256654-3791-1CDB-8D81-173F5F0C313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209185" y="189000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0" name="Group 9">
            <a:extLst>
              <a:ext uri="{FF2B5EF4-FFF2-40B4-BE49-F238E27FC236}">
                <a16:creationId xmlns:a16="http://schemas.microsoft.com/office/drawing/2014/main" id="{B1C30163-885C-334A-84EB-848CC7AC3661}"/>
              </a:ext>
            </a:extLst>
          </p:cNvPr>
          <p:cNvGrpSpPr/>
          <p:nvPr/>
        </p:nvGrpSpPr>
        <p:grpSpPr>
          <a:xfrm>
            <a:off x="7609140" y="291914"/>
            <a:ext cx="2822857" cy="2160000"/>
            <a:chOff x="3245757" y="2783126"/>
            <a:chExt cx="2822857" cy="2160000"/>
          </a:xfrm>
        </p:grpSpPr>
        <p:graphicFrame>
          <p:nvGraphicFramePr>
            <p:cNvPr id="11" name="Object 10">
              <a:extLst>
                <a:ext uri="{FF2B5EF4-FFF2-40B4-BE49-F238E27FC236}">
                  <a16:creationId xmlns:a16="http://schemas.microsoft.com/office/drawing/2014/main" id="{D3495948-0D0B-46D8-838F-7D626F245222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95749711"/>
                </p:ext>
              </p:extLst>
            </p:nvPr>
          </p:nvGraphicFramePr>
          <p:xfrm>
            <a:off x="3245757" y="2783126"/>
            <a:ext cx="2822857" cy="2160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Graph" r:id="rId6" imgW="3920760" imgH="3000960" progId="Origin95.Graph">
                    <p:embed/>
                  </p:oleObj>
                </mc:Choice>
                <mc:Fallback>
                  <p:oleObj name="Graph" r:id="rId6" imgW="3920760" imgH="3000960" progId="Origin95.Graph">
                    <p:embed/>
                    <p:pic>
                      <p:nvPicPr>
                        <p:cNvPr id="46" name="Object 45">
                          <a:extLst>
                            <a:ext uri="{FF2B5EF4-FFF2-40B4-BE49-F238E27FC236}">
                              <a16:creationId xmlns:a16="http://schemas.microsoft.com/office/drawing/2014/main" id="{0CF3D9A0-BFAD-E998-74F9-56619667D891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3245757" y="2783126"/>
                          <a:ext cx="2822857" cy="21600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58DFA23-43E3-4891-1601-E3994EEE730E}"/>
                </a:ext>
              </a:extLst>
            </p:cNvPr>
            <p:cNvSpPr txBox="1"/>
            <p:nvPr/>
          </p:nvSpPr>
          <p:spPr>
            <a:xfrm>
              <a:off x="4002308" y="2976888"/>
              <a:ext cx="105666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s-ES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Device</a:t>
              </a:r>
              <a:r>
                <a:rPr lang="es-E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5</a:t>
              </a:r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36828147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BED71A-4508-2890-3260-249E371EF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Sample10_device6</a:t>
            </a:r>
            <a:endParaRPr lang="ru-RU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E19D559-012C-EB18-DBD5-D576841D43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ON/OFF = </a:t>
            </a: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0.01</a:t>
            </a:r>
            <a:r>
              <a:rPr lang="en-US" dirty="0"/>
              <a:t>*10</a:t>
            </a:r>
            <a:r>
              <a:rPr lang="en-US" baseline="30000" dirty="0"/>
              <a:t>6</a:t>
            </a:r>
            <a:endParaRPr lang="en-US" dirty="0"/>
          </a:p>
          <a:p>
            <a:r>
              <a:rPr lang="en-US" dirty="0"/>
              <a:t>SS = </a:t>
            </a: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8.50±0.17</a:t>
            </a:r>
            <a:r>
              <a:rPr lang="en-US" dirty="0"/>
              <a:t> V/dec</a:t>
            </a:r>
          </a:p>
          <a:p>
            <a:r>
              <a:rPr lang="en-US" dirty="0"/>
              <a:t>Vth = </a:t>
            </a: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-45.0±0.4</a:t>
            </a:r>
            <a:r>
              <a:rPr lang="en-US" dirty="0"/>
              <a:t> V</a:t>
            </a:r>
          </a:p>
          <a:p>
            <a:r>
              <a:rPr lang="en-US" dirty="0"/>
              <a:t>mu = </a:t>
            </a: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0.329±0.005</a:t>
            </a:r>
            <a:r>
              <a:rPr lang="ru-RU" dirty="0"/>
              <a:t> </a:t>
            </a:r>
            <a:r>
              <a:rPr lang="en-US" dirty="0"/>
              <a:t>cm</a:t>
            </a:r>
            <a:r>
              <a:rPr lang="en-US" baseline="30000" dirty="0"/>
              <a:t>2</a:t>
            </a:r>
            <a:r>
              <a:rPr lang="en-US" dirty="0"/>
              <a:t>/(V*s)</a:t>
            </a:r>
            <a:endParaRPr lang="ru-RU" dirty="0"/>
          </a:p>
          <a:p>
            <a:endParaRPr lang="ru-RU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74042F6-040E-DB8F-5A11-D981ABBFCB8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trfSat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and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trfLin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perform well with small hysteresis, the output curves show field effect only at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VGate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below -10V.</a:t>
            </a:r>
            <a:r>
              <a:rPr lang="en-US" dirty="0"/>
              <a:t> </a:t>
            </a:r>
            <a:endParaRPr lang="ru-RU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56CB6CEF-B2FB-6103-CFDD-72A0A308380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22691159"/>
              </p:ext>
            </p:extLst>
          </p:nvPr>
        </p:nvGraphicFramePr>
        <p:xfrm>
          <a:off x="3634903" y="189000"/>
          <a:ext cx="4233941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56CB6CEF-B2FB-6103-CFDD-72A0A308380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634903" y="189000"/>
                        <a:ext cx="4233941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9B7AEE89-A58B-B96C-0088-2E8647FEDF6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86679001"/>
              </p:ext>
            </p:extLst>
          </p:nvPr>
        </p:nvGraphicFramePr>
        <p:xfrm>
          <a:off x="-230355" y="189000"/>
          <a:ext cx="4233941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9B7AEE89-A58B-B96C-0088-2E8647FEDF6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230355" y="189000"/>
                        <a:ext cx="4233941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8E3E4095-62BC-DE3A-649A-4C69E9CCF05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67264335"/>
              </p:ext>
            </p:extLst>
          </p:nvPr>
        </p:nvGraphicFramePr>
        <p:xfrm>
          <a:off x="3634903" y="3429000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6" imgW="3920760" imgH="3000960" progId="Origin95.Graph">
                  <p:embed/>
                </p:oleObj>
              </mc:Choice>
              <mc:Fallback>
                <p:oleObj name="Graph" r:id="rId6" imgW="3920760" imgH="3000960" progId="Origin95.Graph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3933A73D-A46B-6C9D-A2DE-F3B4127A62C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634903" y="3429000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DB339AB8-ACCE-43D0-65DE-DD18B6EC56C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56362306"/>
              </p:ext>
            </p:extLst>
          </p:nvPr>
        </p:nvGraphicFramePr>
        <p:xfrm>
          <a:off x="-230355" y="3429000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8" imgW="3920760" imgH="3000960" progId="Origin95.Graph">
                  <p:embed/>
                </p:oleObj>
              </mc:Choice>
              <mc:Fallback>
                <p:oleObj name="Graph" r:id="rId8" imgW="3920760" imgH="3000960" progId="Origin95.Graph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67DD88E1-54E9-246E-6ECE-6CF59F97158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-230355" y="3429000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9" name="Group 8">
            <a:extLst>
              <a:ext uri="{FF2B5EF4-FFF2-40B4-BE49-F238E27FC236}">
                <a16:creationId xmlns:a16="http://schemas.microsoft.com/office/drawing/2014/main" id="{43EAE571-C1FC-F766-EAD4-2D7EE1D3DF6E}"/>
              </a:ext>
            </a:extLst>
          </p:cNvPr>
          <p:cNvGrpSpPr/>
          <p:nvPr/>
        </p:nvGrpSpPr>
        <p:grpSpPr>
          <a:xfrm>
            <a:off x="7604693" y="291914"/>
            <a:ext cx="2822857" cy="2160000"/>
            <a:chOff x="403497" y="4771946"/>
            <a:chExt cx="2822857" cy="2160000"/>
          </a:xfrm>
        </p:grpSpPr>
        <p:graphicFrame>
          <p:nvGraphicFramePr>
            <p:cNvPr id="10" name="Object 9">
              <a:extLst>
                <a:ext uri="{FF2B5EF4-FFF2-40B4-BE49-F238E27FC236}">
                  <a16:creationId xmlns:a16="http://schemas.microsoft.com/office/drawing/2014/main" id="{9901001B-5FC2-0E0D-C801-BFB3757E4947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995462154"/>
                </p:ext>
              </p:extLst>
            </p:nvPr>
          </p:nvGraphicFramePr>
          <p:xfrm>
            <a:off x="403497" y="4771946"/>
            <a:ext cx="2822857" cy="2160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Graph" r:id="rId10" imgW="3920760" imgH="3000960" progId="Origin95.Graph">
                    <p:embed/>
                  </p:oleObj>
                </mc:Choice>
                <mc:Fallback>
                  <p:oleObj name="Graph" r:id="rId10" imgW="3920760" imgH="3000960" progId="Origin95.Graph">
                    <p:embed/>
                    <p:pic>
                      <p:nvPicPr>
                        <p:cNvPr id="48" name="Object 47">
                          <a:extLst>
                            <a:ext uri="{FF2B5EF4-FFF2-40B4-BE49-F238E27FC236}">
                              <a16:creationId xmlns:a16="http://schemas.microsoft.com/office/drawing/2014/main" id="{B551A5F3-B37D-9B62-72EF-2888C9DF7B51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1"/>
                        <a:stretch>
                          <a:fillRect/>
                        </a:stretch>
                      </p:blipFill>
                      <p:spPr>
                        <a:xfrm>
                          <a:off x="403497" y="4771946"/>
                          <a:ext cx="2822857" cy="21600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8B20CF6-BC99-7CF1-5D24-0437386AEC65}"/>
                </a:ext>
              </a:extLst>
            </p:cNvPr>
            <p:cNvSpPr txBox="1"/>
            <p:nvPr/>
          </p:nvSpPr>
          <p:spPr>
            <a:xfrm>
              <a:off x="1181238" y="4987522"/>
              <a:ext cx="105666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s-ES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Device</a:t>
              </a:r>
              <a:r>
                <a:rPr lang="es-E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6</a:t>
              </a:r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36551354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0346C-BE28-538D-4F5D-EA676BF86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11</a:t>
            </a:r>
            <a:endParaRPr lang="ru-R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56C4FC-1139-415A-8FC2-1FF0B316A1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ru-RU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E680355-DA25-B000-6BC9-283F5A8C6F5A}"/>
              </a:ext>
            </a:extLst>
          </p:cNvPr>
          <p:cNvGrpSpPr/>
          <p:nvPr/>
        </p:nvGrpSpPr>
        <p:grpSpPr>
          <a:xfrm>
            <a:off x="838200" y="1825625"/>
            <a:ext cx="4354210" cy="4319905"/>
            <a:chOff x="6954278" y="2411919"/>
            <a:chExt cx="4354210" cy="431990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9E10D85-D0A9-AE23-28CB-F6DB61E4E0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54278" y="2411919"/>
              <a:ext cx="4319905" cy="43199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46EE1691-CD64-2C1D-E5D1-EF323141B93B}"/>
                </a:ext>
              </a:extLst>
            </p:cNvPr>
            <p:cNvSpPr/>
            <p:nvPr/>
          </p:nvSpPr>
          <p:spPr>
            <a:xfrm>
              <a:off x="8111360" y="3444441"/>
              <a:ext cx="180000" cy="18000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96377161-C9A5-6E5D-96AC-A422FFCEBA6B}"/>
                </a:ext>
              </a:extLst>
            </p:cNvPr>
            <p:cNvSpPr/>
            <p:nvPr/>
          </p:nvSpPr>
          <p:spPr>
            <a:xfrm>
              <a:off x="8484027" y="5197018"/>
              <a:ext cx="180000" cy="18000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C9255485-292E-E67F-E44B-0D0DB8E4F1D5}"/>
                </a:ext>
              </a:extLst>
            </p:cNvPr>
            <p:cNvSpPr/>
            <p:nvPr/>
          </p:nvSpPr>
          <p:spPr>
            <a:xfrm>
              <a:off x="8970094" y="3798431"/>
              <a:ext cx="180000" cy="18000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EF9AF73-F64E-9476-EDFA-A4A3CDEC0880}"/>
                </a:ext>
              </a:extLst>
            </p:cNvPr>
            <p:cNvSpPr txBox="1"/>
            <p:nvPr/>
          </p:nvSpPr>
          <p:spPr>
            <a:xfrm>
              <a:off x="7215349" y="3226664"/>
              <a:ext cx="82907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400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Device</a:t>
              </a:r>
              <a:r>
                <a:rPr lang="es-ES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1</a:t>
              </a:r>
              <a:endParaRPr lang="en-GB" sz="1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A2ACB96-7F9A-EE93-385E-91CB5DB1A431}"/>
                </a:ext>
              </a:extLst>
            </p:cNvPr>
            <p:cNvSpPr txBox="1"/>
            <p:nvPr/>
          </p:nvSpPr>
          <p:spPr>
            <a:xfrm>
              <a:off x="8537319" y="5349053"/>
              <a:ext cx="82907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400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Device</a:t>
              </a:r>
              <a:r>
                <a:rPr lang="es-ES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2</a:t>
              </a:r>
              <a:endParaRPr lang="en-GB" sz="1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30B4F51-2720-883C-1AAB-BF79A34CC0EC}"/>
                </a:ext>
              </a:extLst>
            </p:cNvPr>
            <p:cNvSpPr txBox="1"/>
            <p:nvPr/>
          </p:nvSpPr>
          <p:spPr>
            <a:xfrm>
              <a:off x="8357591" y="3485345"/>
              <a:ext cx="82907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400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Device</a:t>
              </a:r>
              <a:r>
                <a:rPr lang="es-ES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3</a:t>
              </a:r>
              <a:endParaRPr lang="en-GB" sz="1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E4B2E9B-DA04-B218-A37D-6D0368D095A7}"/>
                </a:ext>
              </a:extLst>
            </p:cNvPr>
            <p:cNvSpPr/>
            <p:nvPr/>
          </p:nvSpPr>
          <p:spPr>
            <a:xfrm>
              <a:off x="9242335" y="3453076"/>
              <a:ext cx="180000" cy="18000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74BCE2D-3F5A-B988-9268-69DAA1AA3FB3}"/>
                </a:ext>
              </a:extLst>
            </p:cNvPr>
            <p:cNvSpPr txBox="1"/>
            <p:nvPr/>
          </p:nvSpPr>
          <p:spPr>
            <a:xfrm>
              <a:off x="9295627" y="3605111"/>
              <a:ext cx="82907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400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Device</a:t>
              </a:r>
              <a:r>
                <a:rPr lang="es-ES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4</a:t>
              </a:r>
              <a:endParaRPr lang="en-GB" sz="1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A5CAA2C0-7277-8DB7-0775-A282F378C01A}"/>
                </a:ext>
              </a:extLst>
            </p:cNvPr>
            <p:cNvSpPr/>
            <p:nvPr/>
          </p:nvSpPr>
          <p:spPr>
            <a:xfrm>
              <a:off x="10426123" y="3156695"/>
              <a:ext cx="180000" cy="18000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1BC7C3E-2E8D-8367-CA2B-9947C9CC9F8A}"/>
                </a:ext>
              </a:extLst>
            </p:cNvPr>
            <p:cNvSpPr txBox="1"/>
            <p:nvPr/>
          </p:nvSpPr>
          <p:spPr>
            <a:xfrm>
              <a:off x="10479415" y="3308730"/>
              <a:ext cx="82907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400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Device</a:t>
              </a:r>
              <a:r>
                <a:rPr lang="es-ES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5</a:t>
              </a:r>
              <a:endParaRPr lang="en-GB" sz="1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7A2AD01-F20D-EE47-02C3-C1FA56342459}"/>
              </a:ext>
            </a:extLst>
          </p:cNvPr>
          <p:cNvGrpSpPr/>
          <p:nvPr/>
        </p:nvGrpSpPr>
        <p:grpSpPr>
          <a:xfrm>
            <a:off x="6109080" y="626040"/>
            <a:ext cx="4859648" cy="5550923"/>
            <a:chOff x="1298130" y="1063796"/>
            <a:chExt cx="4859648" cy="5550923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2558079E-849D-EE1A-F823-C67D1D1FAF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98130" y="1063796"/>
              <a:ext cx="2400000" cy="1800000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D87DB4F3-AD20-C998-A655-28DEDBD67DA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757778" y="1068241"/>
              <a:ext cx="2400000" cy="1800000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A333CFBF-982D-DAEC-759D-867D4A5DDFA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01110" y="2936424"/>
              <a:ext cx="2400000" cy="1800000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F066344E-92F2-FF59-7B63-1D035D59914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757778" y="2934826"/>
              <a:ext cx="2397612" cy="1798209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4B809C2-1288-DB07-A4FF-CC19FF494FF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98130" y="4814719"/>
              <a:ext cx="2400000" cy="1800000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4959148-0F54-3E86-3FB5-E9C42D3431D0}"/>
                </a:ext>
              </a:extLst>
            </p:cNvPr>
            <p:cNvSpPr txBox="1"/>
            <p:nvPr/>
          </p:nvSpPr>
          <p:spPr>
            <a:xfrm>
              <a:off x="3788829" y="1090834"/>
              <a:ext cx="105666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s-ES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Device</a:t>
              </a:r>
              <a:r>
                <a:rPr lang="es-E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2</a:t>
              </a:r>
              <a:endParaRPr lang="en-GB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1923B7C-88D8-CD63-996A-D7721FB3EB9D}"/>
                </a:ext>
              </a:extLst>
            </p:cNvPr>
            <p:cNvSpPr txBox="1"/>
            <p:nvPr/>
          </p:nvSpPr>
          <p:spPr>
            <a:xfrm>
              <a:off x="3788829" y="2967363"/>
              <a:ext cx="105666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s-ES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Device</a:t>
              </a:r>
              <a:r>
                <a:rPr lang="es-E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4</a:t>
              </a:r>
              <a:endParaRPr lang="en-GB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2A6401B-F9D8-1D63-D702-B52614F3FCB4}"/>
                </a:ext>
              </a:extLst>
            </p:cNvPr>
            <p:cNvSpPr txBox="1"/>
            <p:nvPr/>
          </p:nvSpPr>
          <p:spPr>
            <a:xfrm>
              <a:off x="1329709" y="1090834"/>
              <a:ext cx="105666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s-ES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Device</a:t>
              </a:r>
              <a:r>
                <a:rPr lang="es-E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1</a:t>
              </a:r>
              <a:endParaRPr lang="en-GB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726AE4B-AD8A-77A0-7DC0-C16A20E7D9AB}"/>
                </a:ext>
              </a:extLst>
            </p:cNvPr>
            <p:cNvSpPr txBox="1"/>
            <p:nvPr/>
          </p:nvSpPr>
          <p:spPr>
            <a:xfrm>
              <a:off x="1333638" y="2967363"/>
              <a:ext cx="105666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s-ES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Device</a:t>
              </a:r>
              <a:r>
                <a:rPr lang="es-E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3</a:t>
              </a:r>
              <a:endParaRPr lang="en-GB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16DCECF-0076-B0BC-3DDA-E0FFF7700878}"/>
                </a:ext>
              </a:extLst>
            </p:cNvPr>
            <p:cNvSpPr txBox="1"/>
            <p:nvPr/>
          </p:nvSpPr>
          <p:spPr>
            <a:xfrm>
              <a:off x="1333638" y="4865786"/>
              <a:ext cx="105666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s-ES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Device</a:t>
              </a:r>
              <a:r>
                <a:rPr lang="es-E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5</a:t>
              </a:r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322973401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79D154-0145-C32D-9805-E4E49FD4D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Sample11_device1</a:t>
            </a:r>
            <a:endParaRPr lang="ru-RU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11927B7-B770-1C56-AE31-953172E47AF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ON/OFF = 0.000643*10</a:t>
            </a:r>
            <a:r>
              <a:rPr lang="en-US" baseline="30000" dirty="0"/>
              <a:t>6</a:t>
            </a:r>
            <a:endParaRPr lang="en-US" dirty="0"/>
          </a:p>
          <a:p>
            <a:r>
              <a:rPr lang="en-US" dirty="0"/>
              <a:t>SS = </a:t>
            </a: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13.9±0.10</a:t>
            </a:r>
            <a:r>
              <a:rPr lang="en-US" dirty="0"/>
              <a:t> V/dec</a:t>
            </a:r>
          </a:p>
          <a:p>
            <a:r>
              <a:rPr lang="en-US" dirty="0"/>
              <a:t>Vth = </a:t>
            </a: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20.2±0.7</a:t>
            </a:r>
            <a:r>
              <a:rPr lang="ru-RU" dirty="0"/>
              <a:t> </a:t>
            </a:r>
            <a:r>
              <a:rPr lang="en-US" dirty="0"/>
              <a:t>V</a:t>
            </a:r>
          </a:p>
          <a:p>
            <a:r>
              <a:rPr lang="en-US" dirty="0"/>
              <a:t>mu = </a:t>
            </a: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0.0309±0.0008</a:t>
            </a:r>
            <a:r>
              <a:rPr lang="en-US" dirty="0"/>
              <a:t> cm</a:t>
            </a:r>
            <a:r>
              <a:rPr lang="en-US" baseline="30000" dirty="0"/>
              <a:t>2</a:t>
            </a:r>
            <a:r>
              <a:rPr lang="en-US" dirty="0"/>
              <a:t>/(V*s)</a:t>
            </a:r>
            <a:endParaRPr lang="ru-RU" dirty="0"/>
          </a:p>
          <a:p>
            <a:endParaRPr lang="ru-RU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810C35E-4D2E-5417-FAA1-59C4E789FD6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trfSat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and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trfLin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have significant hysteresis, however, the output curves show good field effect. </a:t>
            </a:r>
            <a:endParaRPr lang="ru-RU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229C9505-E256-CB9D-F515-9E4B37AC8CA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14535056"/>
              </p:ext>
            </p:extLst>
          </p:nvPr>
        </p:nvGraphicFramePr>
        <p:xfrm>
          <a:off x="3634902" y="189000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229C9505-E256-CB9D-F515-9E4B37AC8CA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634902" y="189000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2EEB7F8D-6536-CB6A-2DEE-B2E8878D3CA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3602559"/>
              </p:ext>
            </p:extLst>
          </p:nvPr>
        </p:nvGraphicFramePr>
        <p:xfrm>
          <a:off x="-230320" y="189000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2EEB7F8D-6536-CB6A-2DEE-B2E8878D3CA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230320" y="189000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C23F0FAE-77CA-DD0E-C09A-5C9045EFEC3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50818256"/>
              </p:ext>
            </p:extLst>
          </p:nvPr>
        </p:nvGraphicFramePr>
        <p:xfrm>
          <a:off x="3634902" y="3429000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6" imgW="3920760" imgH="3000960" progId="Origin95.Graph">
                  <p:embed/>
                </p:oleObj>
              </mc:Choice>
              <mc:Fallback>
                <p:oleObj name="Graph" r:id="rId6" imgW="3920760" imgH="3000960" progId="Origin95.Graph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6BD1315E-40CC-6334-A9F8-DFF9B01288A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634902" y="3429000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3D77BED5-C1B0-6343-235D-A98254E5788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88647659"/>
              </p:ext>
            </p:extLst>
          </p:nvPr>
        </p:nvGraphicFramePr>
        <p:xfrm>
          <a:off x="-230320" y="3429000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8" imgW="3920760" imgH="3000960" progId="Origin95.Graph">
                  <p:embed/>
                </p:oleObj>
              </mc:Choice>
              <mc:Fallback>
                <p:oleObj name="Graph" r:id="rId8" imgW="3920760" imgH="3000960" progId="Origin95.Graph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DACE0C9A-71A9-E41E-B929-5CDDC7B5473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-230320" y="3429000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9" name="Group 8">
            <a:extLst>
              <a:ext uri="{FF2B5EF4-FFF2-40B4-BE49-F238E27FC236}">
                <a16:creationId xmlns:a16="http://schemas.microsoft.com/office/drawing/2014/main" id="{B0E7A001-DC28-EF29-2517-F5892A2AA9B4}"/>
              </a:ext>
            </a:extLst>
          </p:cNvPr>
          <p:cNvGrpSpPr/>
          <p:nvPr/>
        </p:nvGrpSpPr>
        <p:grpSpPr>
          <a:xfrm>
            <a:off x="7638868" y="291914"/>
            <a:ext cx="2822857" cy="2160000"/>
            <a:chOff x="406671" y="802028"/>
            <a:chExt cx="2822857" cy="2160000"/>
          </a:xfrm>
        </p:grpSpPr>
        <p:graphicFrame>
          <p:nvGraphicFramePr>
            <p:cNvPr id="10" name="Object 9">
              <a:extLst>
                <a:ext uri="{FF2B5EF4-FFF2-40B4-BE49-F238E27FC236}">
                  <a16:creationId xmlns:a16="http://schemas.microsoft.com/office/drawing/2014/main" id="{A41200B8-E449-6E98-6DF8-30B1AD2B4BAC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294895706"/>
                </p:ext>
              </p:extLst>
            </p:nvPr>
          </p:nvGraphicFramePr>
          <p:xfrm>
            <a:off x="406671" y="802028"/>
            <a:ext cx="2822857" cy="2160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Graph" r:id="rId10" imgW="3920760" imgH="3000960" progId="Origin95.Graph">
                    <p:embed/>
                  </p:oleObj>
                </mc:Choice>
                <mc:Fallback>
                  <p:oleObj name="Graph" r:id="rId10" imgW="3920760" imgH="3000960" progId="Origin95.Graph">
                    <p:embed/>
                    <p:pic>
                      <p:nvPicPr>
                        <p:cNvPr id="21" name="Object 20">
                          <a:extLst>
                            <a:ext uri="{FF2B5EF4-FFF2-40B4-BE49-F238E27FC236}">
                              <a16:creationId xmlns:a16="http://schemas.microsoft.com/office/drawing/2014/main" id="{137C2DA9-A4CF-21C8-00FE-7A28BE06D05C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1"/>
                        <a:stretch>
                          <a:fillRect/>
                        </a:stretch>
                      </p:blipFill>
                      <p:spPr>
                        <a:xfrm>
                          <a:off x="406671" y="802028"/>
                          <a:ext cx="2822857" cy="21600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40D54D6-0713-4CA0-FF3B-0471FD3A0655}"/>
                </a:ext>
              </a:extLst>
            </p:cNvPr>
            <p:cNvSpPr txBox="1"/>
            <p:nvPr/>
          </p:nvSpPr>
          <p:spPr>
            <a:xfrm>
              <a:off x="1177309" y="1005109"/>
              <a:ext cx="105666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s-ES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Device</a:t>
              </a:r>
              <a:r>
                <a:rPr lang="es-E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1</a:t>
              </a:r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379773127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6509C-28E1-FAF3-5607-CC43728D8F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Sample11_device3</a:t>
            </a:r>
            <a:endParaRPr lang="ru-RU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ABBEFCA-D0A2-286C-CC59-EF46739D5DF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ON/OFF = </a:t>
            </a: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6.44</a:t>
            </a:r>
            <a:r>
              <a:rPr lang="en-US" dirty="0"/>
              <a:t>*10</a:t>
            </a:r>
            <a:r>
              <a:rPr lang="en-US" baseline="30000" dirty="0"/>
              <a:t>6</a:t>
            </a:r>
            <a:endParaRPr lang="en-US" dirty="0"/>
          </a:p>
          <a:p>
            <a:r>
              <a:rPr lang="en-US" dirty="0"/>
              <a:t>SS = </a:t>
            </a: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3.66±0.07</a:t>
            </a:r>
            <a:r>
              <a:rPr lang="en-US" dirty="0"/>
              <a:t> V/dec</a:t>
            </a:r>
          </a:p>
          <a:p>
            <a:r>
              <a:rPr lang="en-US" dirty="0"/>
              <a:t>Vth = </a:t>
            </a: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-25.02±0.9</a:t>
            </a:r>
            <a:r>
              <a:rPr lang="en-US" dirty="0"/>
              <a:t> V</a:t>
            </a:r>
          </a:p>
          <a:p>
            <a:r>
              <a:rPr lang="en-US" dirty="0"/>
              <a:t>mu = </a:t>
            </a: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0.3481±0.0017</a:t>
            </a:r>
            <a:r>
              <a:rPr lang="en-US" dirty="0"/>
              <a:t> cm</a:t>
            </a:r>
            <a:r>
              <a:rPr lang="en-US" baseline="30000" dirty="0"/>
              <a:t>2</a:t>
            </a:r>
            <a:r>
              <a:rPr lang="en-US" dirty="0"/>
              <a:t>/(V*s)</a:t>
            </a:r>
            <a:endParaRPr lang="ru-RU" dirty="0"/>
          </a:p>
          <a:p>
            <a:endParaRPr lang="ru-RU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D1BF7E3-157C-292C-A8DB-B824A4242D1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trfSat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and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trfLin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perform well with small hysteresis, the output curves show field effect only at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VGate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below 30V.</a:t>
            </a:r>
            <a:r>
              <a:rPr lang="en-US" dirty="0"/>
              <a:t> </a:t>
            </a:r>
            <a:endParaRPr lang="ru-RU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53C70B6C-CCE9-2FC7-3061-6EAE70272E6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75803802"/>
              </p:ext>
            </p:extLst>
          </p:nvPr>
        </p:nvGraphicFramePr>
        <p:xfrm>
          <a:off x="3639902" y="189000"/>
          <a:ext cx="4233941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53C70B6C-CCE9-2FC7-3061-6EAE70272E6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639902" y="189000"/>
                        <a:ext cx="4233941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72B3B742-8090-92DE-D02D-5E43CBA020C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3469264"/>
              </p:ext>
            </p:extLst>
          </p:nvPr>
        </p:nvGraphicFramePr>
        <p:xfrm>
          <a:off x="-242617" y="189000"/>
          <a:ext cx="4233941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72B3B742-8090-92DE-D02D-5E43CBA020C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242617" y="189000"/>
                        <a:ext cx="4233941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59EA118D-6029-8F7B-F068-7EF0E3A027B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27870259"/>
              </p:ext>
            </p:extLst>
          </p:nvPr>
        </p:nvGraphicFramePr>
        <p:xfrm>
          <a:off x="3639902" y="3429000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6" imgW="3920760" imgH="3000960" progId="Origin95.Graph">
                  <p:embed/>
                </p:oleObj>
              </mc:Choice>
              <mc:Fallback>
                <p:oleObj name="Graph" r:id="rId6" imgW="3920760" imgH="3000960" progId="Origin95.Graph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64B89C7A-B97B-B3D7-81F0-4EF7BCB25D8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639902" y="3429000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960569DD-98C5-9CF7-87AD-DDD45272899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08312757"/>
              </p:ext>
            </p:extLst>
          </p:nvPr>
        </p:nvGraphicFramePr>
        <p:xfrm>
          <a:off x="-242617" y="3429000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8" imgW="3920760" imgH="3000960" progId="Origin95.Graph">
                  <p:embed/>
                </p:oleObj>
              </mc:Choice>
              <mc:Fallback>
                <p:oleObj name="Graph" r:id="rId8" imgW="3920760" imgH="3000960" progId="Origin95.Graph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D07339C4-FB23-0706-6DA1-FE1ACE66287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-242617" y="3429000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9" name="Group 8">
            <a:extLst>
              <a:ext uri="{FF2B5EF4-FFF2-40B4-BE49-F238E27FC236}">
                <a16:creationId xmlns:a16="http://schemas.microsoft.com/office/drawing/2014/main" id="{4D2BA005-995A-98BD-D54D-9889F3D762E5}"/>
              </a:ext>
            </a:extLst>
          </p:cNvPr>
          <p:cNvGrpSpPr/>
          <p:nvPr/>
        </p:nvGrpSpPr>
        <p:grpSpPr>
          <a:xfrm>
            <a:off x="7602193" y="291914"/>
            <a:ext cx="2822857" cy="2160000"/>
            <a:chOff x="3248557" y="801926"/>
            <a:chExt cx="2822857" cy="2160000"/>
          </a:xfrm>
        </p:grpSpPr>
        <p:graphicFrame>
          <p:nvGraphicFramePr>
            <p:cNvPr id="10" name="Object 9">
              <a:extLst>
                <a:ext uri="{FF2B5EF4-FFF2-40B4-BE49-F238E27FC236}">
                  <a16:creationId xmlns:a16="http://schemas.microsoft.com/office/drawing/2014/main" id="{541E901B-2ACD-5C39-3AEE-69040291B5EA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606602407"/>
                </p:ext>
              </p:extLst>
            </p:nvPr>
          </p:nvGraphicFramePr>
          <p:xfrm>
            <a:off x="3248557" y="801926"/>
            <a:ext cx="2822857" cy="2160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Graph" r:id="rId10" imgW="3920760" imgH="3000960" progId="Origin95.Graph">
                    <p:embed/>
                  </p:oleObj>
                </mc:Choice>
                <mc:Fallback>
                  <p:oleObj name="Graph" r:id="rId10" imgW="3920760" imgH="3000960" progId="Origin95.Graph">
                    <p:embed/>
                    <p:pic>
                      <p:nvPicPr>
                        <p:cNvPr id="24" name="Object 23">
                          <a:extLst>
                            <a:ext uri="{FF2B5EF4-FFF2-40B4-BE49-F238E27FC236}">
                              <a16:creationId xmlns:a16="http://schemas.microsoft.com/office/drawing/2014/main" id="{DBD91CA0-8FDC-A5AD-2543-4A875B65CDF8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1"/>
                        <a:stretch>
                          <a:fillRect/>
                        </a:stretch>
                      </p:blipFill>
                      <p:spPr>
                        <a:xfrm>
                          <a:off x="3248557" y="801926"/>
                          <a:ext cx="2822857" cy="21600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52B8B01-7646-2F37-D9CC-B79DEEECD8A1}"/>
                </a:ext>
              </a:extLst>
            </p:cNvPr>
            <p:cNvSpPr txBox="1"/>
            <p:nvPr/>
          </p:nvSpPr>
          <p:spPr>
            <a:xfrm>
              <a:off x="3998379" y="1005109"/>
              <a:ext cx="105666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s-ES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Device</a:t>
              </a:r>
              <a:r>
                <a:rPr lang="es-E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3</a:t>
              </a:r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22612802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D30072-7882-3A06-A32F-152EE1C905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(Samples 9-14)</a:t>
            </a:r>
            <a:endParaRPr lang="ru-RU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5B8D9B6D-3E2D-99EC-D5BB-549461889C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9306211"/>
              </p:ext>
            </p:extLst>
          </p:nvPr>
        </p:nvGraphicFramePr>
        <p:xfrm>
          <a:off x="129074" y="961361"/>
          <a:ext cx="9857658" cy="58014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1938">
                  <a:extLst>
                    <a:ext uri="{9D8B030D-6E8A-4147-A177-3AD203B41FA5}">
                      <a16:colId xmlns:a16="http://schemas.microsoft.com/office/drawing/2014/main" val="4097956434"/>
                    </a:ext>
                  </a:extLst>
                </a:gridCol>
                <a:gridCol w="727853">
                  <a:extLst>
                    <a:ext uri="{9D8B030D-6E8A-4147-A177-3AD203B41FA5}">
                      <a16:colId xmlns:a16="http://schemas.microsoft.com/office/drawing/2014/main" val="3174896827"/>
                    </a:ext>
                  </a:extLst>
                </a:gridCol>
                <a:gridCol w="702734">
                  <a:extLst>
                    <a:ext uri="{9D8B030D-6E8A-4147-A177-3AD203B41FA5}">
                      <a16:colId xmlns:a16="http://schemas.microsoft.com/office/drawing/2014/main" val="860967180"/>
                    </a:ext>
                  </a:extLst>
                </a:gridCol>
                <a:gridCol w="1244600">
                  <a:extLst>
                    <a:ext uri="{9D8B030D-6E8A-4147-A177-3AD203B41FA5}">
                      <a16:colId xmlns:a16="http://schemas.microsoft.com/office/drawing/2014/main" val="2943527978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1866444153"/>
                    </a:ext>
                  </a:extLst>
                </a:gridCol>
                <a:gridCol w="855826">
                  <a:extLst>
                    <a:ext uri="{9D8B030D-6E8A-4147-A177-3AD203B41FA5}">
                      <a16:colId xmlns:a16="http://schemas.microsoft.com/office/drawing/2014/main" val="3160589769"/>
                    </a:ext>
                  </a:extLst>
                </a:gridCol>
                <a:gridCol w="991322">
                  <a:extLst>
                    <a:ext uri="{9D8B030D-6E8A-4147-A177-3AD203B41FA5}">
                      <a16:colId xmlns:a16="http://schemas.microsoft.com/office/drawing/2014/main" val="4093691203"/>
                    </a:ext>
                  </a:extLst>
                </a:gridCol>
                <a:gridCol w="1158518">
                  <a:extLst>
                    <a:ext uri="{9D8B030D-6E8A-4147-A177-3AD203B41FA5}">
                      <a16:colId xmlns:a16="http://schemas.microsoft.com/office/drawing/2014/main" val="404514121"/>
                    </a:ext>
                  </a:extLst>
                </a:gridCol>
                <a:gridCol w="1507067">
                  <a:extLst>
                    <a:ext uri="{9D8B030D-6E8A-4147-A177-3AD203B41FA5}">
                      <a16:colId xmlns:a16="http://schemas.microsoft.com/office/drawing/2014/main" val="455639094"/>
                    </a:ext>
                  </a:extLst>
                </a:gridCol>
              </a:tblGrid>
              <a:tr h="301371">
                <a:tc>
                  <a:txBody>
                    <a:bodyPr/>
                    <a:lstStyle/>
                    <a:p>
                      <a:r>
                        <a:rPr lang="en-US" sz="1100" dirty="0" err="1"/>
                        <a:t>Sample_device</a:t>
                      </a:r>
                      <a:endParaRPr lang="ru-RU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W (um)</a:t>
                      </a:r>
                      <a:endParaRPr lang="ru-RU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L (um)</a:t>
                      </a:r>
                      <a:endParaRPr lang="ru-RU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MoS2 thick (nm)</a:t>
                      </a:r>
                      <a:endParaRPr lang="ru-RU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ON/OFF (#/10^6)</a:t>
                      </a:r>
                      <a:endParaRPr lang="ru-RU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SS (V/dec)</a:t>
                      </a:r>
                      <a:endParaRPr lang="ru-RU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Vth (V)</a:t>
                      </a:r>
                      <a:endParaRPr lang="ru-RU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100" dirty="0"/>
                        <a:t>mu (cm^2/(V*s))</a:t>
                      </a:r>
                      <a:endParaRPr lang="ru-RU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Comments</a:t>
                      </a:r>
                      <a:endParaRPr lang="ru-RU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4493318"/>
                  </a:ext>
                </a:extLst>
              </a:tr>
              <a:tr h="301371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+mn-lt"/>
                        </a:rPr>
                        <a:t>S9_d2</a:t>
                      </a:r>
                      <a:endParaRPr lang="ru-RU" sz="1100" dirty="0">
                        <a:latin typeface="+mn-lt"/>
                      </a:endParaRPr>
                    </a:p>
                  </a:txBody>
                  <a:tcPr anchor="ctr"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20.6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2.4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7.8±0.7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Not reliable</a:t>
                      </a:r>
                    </a:p>
                  </a:txBody>
                  <a:tcPr marL="7620" marR="7620" marT="7620" marB="0" anchor="ctr"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4.03±0.03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Not reliable</a:t>
                      </a:r>
                    </a:p>
                  </a:txBody>
                  <a:tcPr marL="7620" marR="7620" marT="7620" marB="0" anchor="ctr"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0.028581272</a:t>
                      </a:r>
                    </a:p>
                  </a:txBody>
                  <a:tcPr marL="7620" marR="7620" marT="7620" marB="0" anchor="ctr"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rgbClr val="FF7C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9780896"/>
                  </a:ext>
                </a:extLst>
              </a:tr>
              <a:tr h="301371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+mn-lt"/>
                        </a:rPr>
                        <a:t>S9_d3</a:t>
                      </a:r>
                      <a:endParaRPr lang="ru-RU" sz="1100" dirty="0">
                        <a:latin typeface="+mn-lt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39.6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2.2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10.8±1.4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0.82</a:t>
                      </a: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4.19±0.05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-14.14±0.09</a:t>
                      </a: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0.784±0.006</a:t>
                      </a: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97463134"/>
                  </a:ext>
                </a:extLst>
              </a:tr>
              <a:tr h="301371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+mn-lt"/>
                        </a:rPr>
                        <a:t>S10_d1</a:t>
                      </a:r>
                      <a:endParaRPr lang="ru-RU" sz="1100" dirty="0"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12.4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3.9±0.5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No contact between the sample and the tips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No contact between the sample and the tips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No contact between the sample and the tips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No contact between the sample and the tips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7C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1499866"/>
                  </a:ext>
                </a:extLst>
              </a:tr>
              <a:tr h="301371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+mn-lt"/>
                        </a:rPr>
                        <a:t>S10_d2</a:t>
                      </a:r>
                      <a:endParaRPr lang="ru-RU" sz="11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16.6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2.6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2.6±0.3 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0.50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10.2±1.0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22.3±0.8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0.0197±0.0006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965668357"/>
                  </a:ext>
                </a:extLst>
              </a:tr>
              <a:tr h="301371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+mn-lt"/>
                        </a:rPr>
                        <a:t>S10_d3</a:t>
                      </a:r>
                      <a:endParaRPr lang="ru-RU" sz="11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27.8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3.3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8.7±0.4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0.21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2.54±0.05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-28.37±0.08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0.713±0.004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524534623"/>
                  </a:ext>
                </a:extLst>
              </a:tr>
              <a:tr h="301371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+mn-lt"/>
                        </a:rPr>
                        <a:t>S10_d5</a:t>
                      </a:r>
                      <a:endParaRPr lang="ru-RU" sz="1100" dirty="0">
                        <a:latin typeface="+mn-lt"/>
                      </a:endParaRPr>
                    </a:p>
                  </a:txBody>
                  <a:tcPr anchor="ctr"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14.4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3.2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8.0±0.5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No current</a:t>
                      </a:r>
                    </a:p>
                  </a:txBody>
                  <a:tcPr marL="7620" marR="7620" marT="7620" marB="0" anchor="ctr"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No current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No current</a:t>
                      </a:r>
                    </a:p>
                  </a:txBody>
                  <a:tcPr marL="7620" marR="7620" marT="7620" marB="0" anchor="ctr"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No current</a:t>
                      </a:r>
                    </a:p>
                  </a:txBody>
                  <a:tcPr marL="7620" marR="7620" marT="7620" marB="0" anchor="ctr"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rgbClr val="FF7C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3487399"/>
                  </a:ext>
                </a:extLst>
              </a:tr>
              <a:tr h="301371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+mn-lt"/>
                        </a:rPr>
                        <a:t>S10_d6</a:t>
                      </a:r>
                      <a:endParaRPr lang="ru-RU" sz="1100" dirty="0">
                        <a:latin typeface="+mn-lt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14.8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4.4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9.4±0.5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0.01</a:t>
                      </a: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8.50±0.17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-45.0±0.4</a:t>
                      </a: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0.329±0.005</a:t>
                      </a: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55054634"/>
                  </a:ext>
                </a:extLst>
              </a:tr>
              <a:tr h="301371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+mn-lt"/>
                        </a:rPr>
                        <a:t>S11_d1</a:t>
                      </a:r>
                      <a:endParaRPr lang="ru-RU" sz="1100" dirty="0"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14.8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3.3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3.6±0.4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0.00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13.9±0.10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20.2±0.7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0.0309±0.0008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048533257"/>
                  </a:ext>
                </a:extLst>
              </a:tr>
              <a:tr h="301371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+mn-lt"/>
                        </a:rPr>
                        <a:t>S11_d3</a:t>
                      </a:r>
                      <a:endParaRPr lang="ru-RU" sz="1100" dirty="0">
                        <a:latin typeface="+mn-lt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8.6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2.9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9.2±0.8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6.44</a:t>
                      </a: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3.66±0.07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-25.02±0.9</a:t>
                      </a: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0.3481±0.0017</a:t>
                      </a: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5229071"/>
                  </a:ext>
                </a:extLst>
              </a:tr>
              <a:tr h="301371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+mn-lt"/>
                        </a:rPr>
                        <a:t>S12_d1</a:t>
                      </a:r>
                      <a:endParaRPr lang="ru-RU" sz="1100" dirty="0"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9.9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2.9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4.8±0.6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No current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No current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No current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No current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7C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4393282"/>
                  </a:ext>
                </a:extLst>
              </a:tr>
              <a:tr h="301371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+mn-lt"/>
                        </a:rPr>
                        <a:t>S12_d2</a:t>
                      </a:r>
                      <a:endParaRPr lang="ru-RU" sz="11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13.2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3.1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2.4±0.3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6.50±0.09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5.1±0.3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0.1231±0.0019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541252657"/>
                  </a:ext>
                </a:extLst>
              </a:tr>
              <a:tr h="301371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+mn-lt"/>
                        </a:rPr>
                        <a:t>S12_d3</a:t>
                      </a:r>
                      <a:endParaRPr lang="ru-RU" sz="11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3.8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3.3±03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8.62±0.11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-8.11±0.09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0.0677±0.0004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386145572"/>
                  </a:ext>
                </a:extLst>
              </a:tr>
              <a:tr h="301371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+mn-lt"/>
                        </a:rPr>
                        <a:t>S12_d4</a:t>
                      </a:r>
                      <a:endParaRPr lang="ru-RU" sz="1100" dirty="0">
                        <a:latin typeface="+mn-lt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18.5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3.1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4.8±0.3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1.08</a:t>
                      </a: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6.411±0.004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-10.20±0.10</a:t>
                      </a: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0.0331±0.0003</a:t>
                      </a: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5583706"/>
                  </a:ext>
                </a:extLst>
              </a:tr>
              <a:tr h="301371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+mn-lt"/>
                        </a:rPr>
                        <a:t>S14_d1</a:t>
                      </a:r>
                      <a:endParaRPr lang="ru-RU" sz="1100" dirty="0"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20.1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3.5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4.8±0.6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9.18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4.18±0.11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-10.31±0.10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0.353±0.003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65222357"/>
                  </a:ext>
                </a:extLst>
              </a:tr>
              <a:tr h="301371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+mn-lt"/>
                        </a:rPr>
                        <a:t>S14_d2</a:t>
                      </a:r>
                      <a:endParaRPr lang="ru-RU" sz="11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15.5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3.2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2.4±0.3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15.80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2.83±0.03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-42.1±0.5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0.288±0.006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190903228"/>
                  </a:ext>
                </a:extLst>
              </a:tr>
              <a:tr h="301371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+mn-lt"/>
                        </a:rPr>
                        <a:t>S14_d3</a:t>
                      </a:r>
                      <a:endParaRPr lang="ru-RU" sz="11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21.1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3.7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3.3±0.3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12.10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3.58±0.03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-13.22±0.05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0.1267±0.0003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916660272"/>
                  </a:ext>
                </a:extLst>
              </a:tr>
              <a:tr h="301371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+mn-lt"/>
                        </a:rPr>
                        <a:t>S14_d4</a:t>
                      </a:r>
                      <a:endParaRPr lang="ru-RU" sz="1100" dirty="0">
                        <a:latin typeface="+mn-lt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16.4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3.2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4.8±0.3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15.70</a:t>
                      </a: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2.67±0.03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-55.3±0.7</a:t>
                      </a: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0.274±0.007</a:t>
                      </a: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004265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63C12817-D358-4B9A-045B-0595F12E237E}"/>
              </a:ext>
            </a:extLst>
          </p:cNvPr>
          <p:cNvSpPr txBox="1"/>
          <p:nvPr/>
        </p:nvSpPr>
        <p:spPr>
          <a:xfrm>
            <a:off x="0" y="279919"/>
            <a:ext cx="1132425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Common features: </a:t>
            </a:r>
            <a:r>
              <a:rPr lang="en-US" dirty="0"/>
              <a:t>•</a:t>
            </a:r>
            <a:r>
              <a:rPr lang="en-US" b="1" dirty="0"/>
              <a:t> </a:t>
            </a:r>
            <a:r>
              <a:rPr lang="en-US" dirty="0"/>
              <a:t>Batch 2		• No encapsulation		• Thickness of SiO2 insulator layer = 278 nm</a:t>
            </a:r>
          </a:p>
          <a:p>
            <a:r>
              <a:rPr lang="en-US" dirty="0"/>
              <a:t>							• Capacitance per unit area Ci = 0.0124 (</a:t>
            </a:r>
            <a:r>
              <a:rPr lang="en-US" dirty="0" err="1"/>
              <a:t>uF</a:t>
            </a:r>
            <a:r>
              <a:rPr lang="en-US" dirty="0"/>
              <a:t>/cm^2)</a:t>
            </a:r>
          </a:p>
          <a:p>
            <a:endParaRPr lang="ru-RU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8D70F49-2A46-5E45-4B47-A9C967B58207}"/>
              </a:ext>
            </a:extLst>
          </p:cNvPr>
          <p:cNvSpPr/>
          <p:nvPr/>
        </p:nvSpPr>
        <p:spPr>
          <a:xfrm>
            <a:off x="8133080" y="177800"/>
            <a:ext cx="1483360" cy="1676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63763AF-FE7D-F1DF-9AA7-85074402E164}"/>
              </a:ext>
            </a:extLst>
          </p:cNvPr>
          <p:cNvSpPr/>
          <p:nvPr/>
        </p:nvSpPr>
        <p:spPr>
          <a:xfrm>
            <a:off x="8930640" y="312420"/>
            <a:ext cx="215900" cy="838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2307324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9678B1-AC6D-FA2C-4EBA-286A55CEC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12</a:t>
            </a:r>
            <a:endParaRPr lang="ru-R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23C7AC-60C2-E641-7995-9A4FC2956C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ru-RU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E900A25-E1A3-1F95-1AC9-365EC357967A}"/>
              </a:ext>
            </a:extLst>
          </p:cNvPr>
          <p:cNvGrpSpPr/>
          <p:nvPr/>
        </p:nvGrpSpPr>
        <p:grpSpPr>
          <a:xfrm>
            <a:off x="673375" y="1825625"/>
            <a:ext cx="4514968" cy="4319905"/>
            <a:chOff x="6759215" y="2411919"/>
            <a:chExt cx="4514968" cy="431990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6A8126E-7254-90A4-30D8-4D09F2FD443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54278" y="2411919"/>
              <a:ext cx="4319905" cy="43199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5FCD2889-6D36-5136-7BAD-019F078A7AE6}"/>
                </a:ext>
              </a:extLst>
            </p:cNvPr>
            <p:cNvSpPr/>
            <p:nvPr/>
          </p:nvSpPr>
          <p:spPr>
            <a:xfrm>
              <a:off x="7655226" y="3474666"/>
              <a:ext cx="180000" cy="18000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1A3EEA80-3207-1238-11E6-E0F3D5F57CA9}"/>
                </a:ext>
              </a:extLst>
            </p:cNvPr>
            <p:cNvSpPr/>
            <p:nvPr/>
          </p:nvSpPr>
          <p:spPr>
            <a:xfrm>
              <a:off x="8289864" y="3716110"/>
              <a:ext cx="180000" cy="18000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B5E0A041-2E48-A8A0-F4B3-2F437DCE3663}"/>
                </a:ext>
              </a:extLst>
            </p:cNvPr>
            <p:cNvSpPr/>
            <p:nvPr/>
          </p:nvSpPr>
          <p:spPr>
            <a:xfrm>
              <a:off x="8256308" y="5017236"/>
              <a:ext cx="180000" cy="18000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D186E8B-9AAA-6CAF-04D7-9160804C269C}"/>
                </a:ext>
              </a:extLst>
            </p:cNvPr>
            <p:cNvSpPr txBox="1"/>
            <p:nvPr/>
          </p:nvSpPr>
          <p:spPr>
            <a:xfrm>
              <a:off x="6759215" y="3256889"/>
              <a:ext cx="82907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400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Device</a:t>
              </a:r>
              <a:r>
                <a:rPr lang="es-ES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1</a:t>
              </a:r>
              <a:endParaRPr lang="en-GB" sz="1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8C79435-9597-50B4-F744-45B10AC24C74}"/>
                </a:ext>
              </a:extLst>
            </p:cNvPr>
            <p:cNvSpPr txBox="1"/>
            <p:nvPr/>
          </p:nvSpPr>
          <p:spPr>
            <a:xfrm>
              <a:off x="8343156" y="3868145"/>
              <a:ext cx="82907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400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Device</a:t>
              </a:r>
              <a:r>
                <a:rPr lang="es-ES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2</a:t>
              </a:r>
              <a:endParaRPr lang="en-GB" sz="1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C50006E-1F4F-F3C4-CE4B-7B5413AC28CA}"/>
                </a:ext>
              </a:extLst>
            </p:cNvPr>
            <p:cNvSpPr txBox="1"/>
            <p:nvPr/>
          </p:nvSpPr>
          <p:spPr>
            <a:xfrm>
              <a:off x="7643805" y="4704150"/>
              <a:ext cx="82907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400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Device</a:t>
              </a:r>
              <a:r>
                <a:rPr lang="es-ES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3</a:t>
              </a:r>
              <a:endParaRPr lang="en-GB" sz="1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37DADE5-1440-92AA-3D9F-B388BE66F005}"/>
                </a:ext>
              </a:extLst>
            </p:cNvPr>
            <p:cNvSpPr/>
            <p:nvPr/>
          </p:nvSpPr>
          <p:spPr>
            <a:xfrm>
              <a:off x="9057778" y="5894273"/>
              <a:ext cx="180000" cy="18000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DC239F8-6466-CEC9-8909-92D7EC617D5A}"/>
                </a:ext>
              </a:extLst>
            </p:cNvPr>
            <p:cNvSpPr txBox="1"/>
            <p:nvPr/>
          </p:nvSpPr>
          <p:spPr>
            <a:xfrm>
              <a:off x="9111070" y="6046308"/>
              <a:ext cx="82907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400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Device</a:t>
              </a:r>
              <a:r>
                <a:rPr lang="es-ES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4</a:t>
              </a:r>
              <a:endParaRPr lang="en-GB" sz="1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2A6CDA2-C9E2-D318-5CEC-F27DD34F153C}"/>
                </a:ext>
              </a:extLst>
            </p:cNvPr>
            <p:cNvSpPr/>
            <p:nvPr/>
          </p:nvSpPr>
          <p:spPr>
            <a:xfrm>
              <a:off x="9427832" y="4188542"/>
              <a:ext cx="180000" cy="18000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27E27EF-5114-6700-0E8C-CD97B1509A03}"/>
                </a:ext>
              </a:extLst>
            </p:cNvPr>
            <p:cNvSpPr txBox="1"/>
            <p:nvPr/>
          </p:nvSpPr>
          <p:spPr>
            <a:xfrm>
              <a:off x="9481124" y="4340577"/>
              <a:ext cx="82907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400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Device</a:t>
              </a:r>
              <a:r>
                <a:rPr lang="es-ES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5</a:t>
              </a:r>
              <a:endParaRPr lang="en-GB" sz="1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3BEE574-2448-C6C5-3924-C995F18D71B7}"/>
              </a:ext>
            </a:extLst>
          </p:cNvPr>
          <p:cNvGrpSpPr/>
          <p:nvPr/>
        </p:nvGrpSpPr>
        <p:grpSpPr>
          <a:xfrm>
            <a:off x="6096000" y="623151"/>
            <a:ext cx="4859648" cy="5553812"/>
            <a:chOff x="1298130" y="1063796"/>
            <a:chExt cx="4859648" cy="5553812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597B33A2-3114-10B8-FCE3-62991EF918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98130" y="1063796"/>
              <a:ext cx="2400000" cy="1800000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DB53D918-A516-D193-770D-3546B875DE5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757778" y="1068241"/>
              <a:ext cx="2400000" cy="1800000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B6B45301-837E-0AE8-BCC7-378A896BC5C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01110" y="2936424"/>
              <a:ext cx="2400000" cy="1800000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CA178106-B305-CA6E-DEC2-9777552C0D1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757778" y="2934826"/>
              <a:ext cx="2397612" cy="1798209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895431E3-86C1-8E61-67F2-8361E7B7292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98130" y="4814719"/>
              <a:ext cx="2400000" cy="1800000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819397B4-B29A-D6A1-A6F4-F672345555C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01110" y="1063796"/>
              <a:ext cx="2400000" cy="1800000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6328CA98-F002-8049-C6CF-38B838EE968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752462" y="1063796"/>
              <a:ext cx="2400000" cy="1800000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89BDC846-8945-E29D-DCD6-AAD6A6A17AD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98130" y="2934826"/>
              <a:ext cx="2400000" cy="1800000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288F5F6F-0502-97FE-97C6-4FDA990DD62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749758" y="2934784"/>
              <a:ext cx="2400000" cy="1800000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AA222B38-3D9E-C6AE-881B-1C89C20653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98130" y="4817608"/>
              <a:ext cx="2400000" cy="180000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1A77460-5501-4EAD-39BE-E355EA44058E}"/>
                </a:ext>
              </a:extLst>
            </p:cNvPr>
            <p:cNvSpPr txBox="1"/>
            <p:nvPr/>
          </p:nvSpPr>
          <p:spPr>
            <a:xfrm>
              <a:off x="1329709" y="1090834"/>
              <a:ext cx="105666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s-ES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Device</a:t>
              </a:r>
              <a:r>
                <a:rPr lang="es-E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1</a:t>
              </a:r>
              <a:endParaRPr lang="en-GB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8B6C694-4548-BD56-3ADB-52638BC252B2}"/>
                </a:ext>
              </a:extLst>
            </p:cNvPr>
            <p:cNvSpPr txBox="1"/>
            <p:nvPr/>
          </p:nvSpPr>
          <p:spPr>
            <a:xfrm>
              <a:off x="1333638" y="2967363"/>
              <a:ext cx="105666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s-ES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Device</a:t>
              </a:r>
              <a:r>
                <a:rPr lang="es-E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3</a:t>
              </a:r>
              <a:endParaRPr lang="en-GB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6ABCE5F-A600-5630-9853-C2302FFCCBA6}"/>
                </a:ext>
              </a:extLst>
            </p:cNvPr>
            <p:cNvSpPr txBox="1"/>
            <p:nvPr/>
          </p:nvSpPr>
          <p:spPr>
            <a:xfrm>
              <a:off x="1333638" y="4865786"/>
              <a:ext cx="105666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s-ES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Device</a:t>
              </a:r>
              <a:r>
                <a:rPr lang="es-E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5</a:t>
              </a:r>
              <a:endParaRPr lang="en-GB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F7C6D21-2798-3212-E1FB-5C57F50851C5}"/>
                </a:ext>
              </a:extLst>
            </p:cNvPr>
            <p:cNvSpPr txBox="1"/>
            <p:nvPr/>
          </p:nvSpPr>
          <p:spPr>
            <a:xfrm>
              <a:off x="3788829" y="1090834"/>
              <a:ext cx="105666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s-ES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Device</a:t>
              </a:r>
              <a:r>
                <a:rPr lang="es-E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2</a:t>
              </a:r>
              <a:endParaRPr lang="en-GB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1409275-AFEB-7408-A9B1-FC49DA8469E1}"/>
                </a:ext>
              </a:extLst>
            </p:cNvPr>
            <p:cNvSpPr txBox="1"/>
            <p:nvPr/>
          </p:nvSpPr>
          <p:spPr>
            <a:xfrm>
              <a:off x="3788829" y="2967363"/>
              <a:ext cx="105666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s-ES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Device</a:t>
              </a:r>
              <a:r>
                <a:rPr lang="es-E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4</a:t>
              </a:r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61188562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FA5135-8CC3-DCB1-65EB-C162D6667D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Sample12_device1</a:t>
            </a: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C21EBF-A67D-F976-CC5C-095B4638B14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ON/OFF = -</a:t>
            </a:r>
          </a:p>
          <a:p>
            <a:r>
              <a:rPr lang="en-US" dirty="0"/>
              <a:t>SS = -</a:t>
            </a:r>
          </a:p>
          <a:p>
            <a:r>
              <a:rPr lang="en-US" dirty="0"/>
              <a:t>Vth = -</a:t>
            </a:r>
          </a:p>
          <a:p>
            <a:r>
              <a:rPr lang="en-US" dirty="0"/>
              <a:t>mu = -</a:t>
            </a:r>
            <a:endParaRPr lang="ru-RU" dirty="0"/>
          </a:p>
          <a:p>
            <a:endParaRPr lang="ru-R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5F0EB9B-0385-27F5-5AD1-3892D93C88B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No signal is observed, probably, bad connection.</a:t>
            </a:r>
            <a:r>
              <a:rPr lang="en-US" dirty="0"/>
              <a:t> </a:t>
            </a:r>
            <a:endParaRPr lang="ru-RU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54D6C5BF-06A6-B76C-EE3B-3764AC26091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86021256"/>
              </p:ext>
            </p:extLst>
          </p:nvPr>
        </p:nvGraphicFramePr>
        <p:xfrm>
          <a:off x="3633050" y="189000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54D6C5BF-06A6-B76C-EE3B-3764AC26091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633050" y="189000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7A685763-D278-B87C-8B9F-7025BFECF90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80019032"/>
              </p:ext>
            </p:extLst>
          </p:nvPr>
        </p:nvGraphicFramePr>
        <p:xfrm>
          <a:off x="-229872" y="189000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7A685763-D278-B87C-8B9F-7025BFECF90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229872" y="189000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7" name="Group 6">
            <a:extLst>
              <a:ext uri="{FF2B5EF4-FFF2-40B4-BE49-F238E27FC236}">
                <a16:creationId xmlns:a16="http://schemas.microsoft.com/office/drawing/2014/main" id="{1A5A1543-F23B-6897-D9D1-DEF9129FA6D8}"/>
              </a:ext>
            </a:extLst>
          </p:cNvPr>
          <p:cNvGrpSpPr/>
          <p:nvPr/>
        </p:nvGrpSpPr>
        <p:grpSpPr>
          <a:xfrm>
            <a:off x="7605447" y="291914"/>
            <a:ext cx="2822857" cy="2160000"/>
            <a:chOff x="406670" y="801926"/>
            <a:chExt cx="2822857" cy="2160000"/>
          </a:xfrm>
        </p:grpSpPr>
        <p:graphicFrame>
          <p:nvGraphicFramePr>
            <p:cNvPr id="8" name="Object 7">
              <a:extLst>
                <a:ext uri="{FF2B5EF4-FFF2-40B4-BE49-F238E27FC236}">
                  <a16:creationId xmlns:a16="http://schemas.microsoft.com/office/drawing/2014/main" id="{67389C4F-D6DD-399D-8E20-70998E07A1F6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288014985"/>
                </p:ext>
              </p:extLst>
            </p:nvPr>
          </p:nvGraphicFramePr>
          <p:xfrm>
            <a:off x="406670" y="801926"/>
            <a:ext cx="2822857" cy="2160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Graph" r:id="rId6" imgW="3920760" imgH="3000960" progId="Origin95.Graph">
                    <p:embed/>
                  </p:oleObj>
                </mc:Choice>
                <mc:Fallback>
                  <p:oleObj name="Graph" r:id="rId6" imgW="3920760" imgH="3000960" progId="Origin95.Graph">
                    <p:embed/>
                    <p:pic>
                      <p:nvPicPr>
                        <p:cNvPr id="35" name="Object 34">
                          <a:extLst>
                            <a:ext uri="{FF2B5EF4-FFF2-40B4-BE49-F238E27FC236}">
                              <a16:creationId xmlns:a16="http://schemas.microsoft.com/office/drawing/2014/main" id="{CCC973B4-1F74-E16C-A6FF-78C5D1D25D8B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406670" y="801926"/>
                          <a:ext cx="2822857" cy="21600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76F564C-BFE1-8E21-BE26-286BDC54E0DE}"/>
                </a:ext>
              </a:extLst>
            </p:cNvPr>
            <p:cNvSpPr txBox="1"/>
            <p:nvPr/>
          </p:nvSpPr>
          <p:spPr>
            <a:xfrm>
              <a:off x="1177309" y="1005109"/>
              <a:ext cx="105666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s-ES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Device</a:t>
              </a:r>
              <a:r>
                <a:rPr lang="es-E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1</a:t>
              </a:r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396253071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F43C42-71D4-0A7B-2B5E-C0C3D0101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Sample12_device2</a:t>
            </a:r>
            <a:endParaRPr lang="ru-RU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B5469C3-FDC0-B3A0-8D88-9698E8002C0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ON/OFF = </a:t>
            </a: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0.07</a:t>
            </a:r>
            <a:r>
              <a:rPr lang="en-US" dirty="0"/>
              <a:t>*10</a:t>
            </a:r>
            <a:r>
              <a:rPr lang="en-US" baseline="30000" dirty="0"/>
              <a:t>6</a:t>
            </a:r>
            <a:endParaRPr lang="en-US" dirty="0"/>
          </a:p>
          <a:p>
            <a:r>
              <a:rPr lang="en-US" dirty="0"/>
              <a:t>SS = </a:t>
            </a: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6.50±0.09</a:t>
            </a:r>
            <a:r>
              <a:rPr lang="en-US" dirty="0"/>
              <a:t> V/dec</a:t>
            </a:r>
          </a:p>
          <a:p>
            <a:r>
              <a:rPr lang="en-US" dirty="0"/>
              <a:t>Vth = </a:t>
            </a: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5.1±0.3</a:t>
            </a:r>
            <a:r>
              <a:rPr lang="en-US" dirty="0"/>
              <a:t> V</a:t>
            </a:r>
          </a:p>
          <a:p>
            <a:r>
              <a:rPr lang="en-US" dirty="0"/>
              <a:t>mu = </a:t>
            </a: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0.1231±0.0019</a:t>
            </a:r>
            <a:r>
              <a:rPr lang="en-US" dirty="0"/>
              <a:t> cm</a:t>
            </a:r>
            <a:r>
              <a:rPr lang="en-US" baseline="30000" dirty="0"/>
              <a:t>2</a:t>
            </a:r>
            <a:r>
              <a:rPr lang="en-US" dirty="0"/>
              <a:t>/(V*s)</a:t>
            </a:r>
            <a:endParaRPr lang="ru-RU" dirty="0"/>
          </a:p>
          <a:p>
            <a:endParaRPr lang="ru-RU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916172C-8226-9275-EA18-CB0FDFD6C4A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trfSat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and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trfLin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have significant hysteresis, however, the output curves show good field effect. </a:t>
            </a:r>
            <a:endParaRPr lang="ru-RU" dirty="0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40F8CCFD-D7B0-AEF1-16FC-395E56FC1D7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55720068"/>
              </p:ext>
            </p:extLst>
          </p:nvPr>
        </p:nvGraphicFramePr>
        <p:xfrm>
          <a:off x="3634903" y="189000"/>
          <a:ext cx="4236295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40F8CCFD-D7B0-AEF1-16FC-395E56FC1D7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634903" y="189000"/>
                        <a:ext cx="4236295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1E68ECFB-93E1-6689-8FB7-F35EA00B711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17998518"/>
              </p:ext>
            </p:extLst>
          </p:nvPr>
        </p:nvGraphicFramePr>
        <p:xfrm>
          <a:off x="-219939" y="189000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1E68ECFB-93E1-6689-8FB7-F35EA00B711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219939" y="189000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5990233F-D310-3EE9-B7AA-75DEEB96ECB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15951328"/>
              </p:ext>
            </p:extLst>
          </p:nvPr>
        </p:nvGraphicFramePr>
        <p:xfrm>
          <a:off x="3635907" y="3429000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6" imgW="3920760" imgH="3000960" progId="Origin95.Graph">
                  <p:embed/>
                </p:oleObj>
              </mc:Choice>
              <mc:Fallback>
                <p:oleObj name="Graph" r:id="rId6" imgW="3920760" imgH="3000960" progId="Origin95.Graph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BA9FBEDD-E41C-E499-006F-8F13490F784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635907" y="3429000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FB53F25D-38D6-1246-A7B1-3252BB69FF4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80901454"/>
              </p:ext>
            </p:extLst>
          </p:nvPr>
        </p:nvGraphicFramePr>
        <p:xfrm>
          <a:off x="-219939" y="3429000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8" imgW="3920760" imgH="3000960" progId="Origin95.Graph">
                  <p:embed/>
                </p:oleObj>
              </mc:Choice>
              <mc:Fallback>
                <p:oleObj name="Graph" r:id="rId8" imgW="3920760" imgH="3000960" progId="Origin95.Graph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37C19B5F-B475-19A5-F0DE-DC5BE0481C0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-219939" y="3429000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9" name="Group 8">
            <a:extLst>
              <a:ext uri="{FF2B5EF4-FFF2-40B4-BE49-F238E27FC236}">
                <a16:creationId xmlns:a16="http://schemas.microsoft.com/office/drawing/2014/main" id="{29D9514E-2D1E-40AF-D687-522742763CFF}"/>
              </a:ext>
            </a:extLst>
          </p:cNvPr>
          <p:cNvGrpSpPr/>
          <p:nvPr/>
        </p:nvGrpSpPr>
        <p:grpSpPr>
          <a:xfrm>
            <a:off x="7603516" y="245563"/>
            <a:ext cx="2822857" cy="2160000"/>
            <a:chOff x="3246343" y="801926"/>
            <a:chExt cx="2822857" cy="2160000"/>
          </a:xfrm>
        </p:grpSpPr>
        <p:graphicFrame>
          <p:nvGraphicFramePr>
            <p:cNvPr id="10" name="Object 9">
              <a:extLst>
                <a:ext uri="{FF2B5EF4-FFF2-40B4-BE49-F238E27FC236}">
                  <a16:creationId xmlns:a16="http://schemas.microsoft.com/office/drawing/2014/main" id="{F79D36EB-ECB0-D4DF-E17A-70EABF0F89C1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183069637"/>
                </p:ext>
              </p:extLst>
            </p:nvPr>
          </p:nvGraphicFramePr>
          <p:xfrm>
            <a:off x="3246343" y="801926"/>
            <a:ext cx="2822857" cy="2160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Graph" r:id="rId10" imgW="3920760" imgH="3000960" progId="Origin95.Graph">
                    <p:embed/>
                  </p:oleObj>
                </mc:Choice>
                <mc:Fallback>
                  <p:oleObj name="Graph" r:id="rId10" imgW="3920760" imgH="3000960" progId="Origin95.Graph">
                    <p:embed/>
                    <p:pic>
                      <p:nvPicPr>
                        <p:cNvPr id="36" name="Object 35">
                          <a:extLst>
                            <a:ext uri="{FF2B5EF4-FFF2-40B4-BE49-F238E27FC236}">
                              <a16:creationId xmlns:a16="http://schemas.microsoft.com/office/drawing/2014/main" id="{A6498F37-5094-0488-8499-BF50A5330082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1"/>
                        <a:stretch>
                          <a:fillRect/>
                        </a:stretch>
                      </p:blipFill>
                      <p:spPr>
                        <a:xfrm>
                          <a:off x="3246343" y="801926"/>
                          <a:ext cx="2822857" cy="21600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09A403C-3F5E-96B5-CDC2-6DF3ED53ADE4}"/>
                </a:ext>
              </a:extLst>
            </p:cNvPr>
            <p:cNvSpPr txBox="1"/>
            <p:nvPr/>
          </p:nvSpPr>
          <p:spPr>
            <a:xfrm>
              <a:off x="3998379" y="1005109"/>
              <a:ext cx="105666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s-ES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Device</a:t>
              </a:r>
              <a:r>
                <a:rPr lang="es-E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2</a:t>
              </a:r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181732942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17848-0485-226D-E8C0-8DA224B1A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Sample12_device3</a:t>
            </a:r>
            <a:endParaRPr lang="ru-RU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2CD80B7-C56C-F02D-52CD-BE2BE918747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ON/OFF = 0.00326*10</a:t>
            </a:r>
            <a:r>
              <a:rPr lang="en-US" baseline="30000" dirty="0"/>
              <a:t>6</a:t>
            </a:r>
            <a:endParaRPr lang="en-US" dirty="0"/>
          </a:p>
          <a:p>
            <a:r>
              <a:rPr lang="en-US" dirty="0"/>
              <a:t>SS = </a:t>
            </a: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8.62±0.11</a:t>
            </a:r>
            <a:r>
              <a:rPr lang="en-US" dirty="0"/>
              <a:t> V/dec</a:t>
            </a:r>
          </a:p>
          <a:p>
            <a:r>
              <a:rPr lang="en-US" dirty="0"/>
              <a:t>Vth = </a:t>
            </a: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-8.11±0.09</a:t>
            </a:r>
            <a:r>
              <a:rPr lang="en-US" dirty="0"/>
              <a:t> V</a:t>
            </a:r>
          </a:p>
          <a:p>
            <a:r>
              <a:rPr lang="en-US" dirty="0"/>
              <a:t>mu = </a:t>
            </a: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0.0677±0.0004</a:t>
            </a:r>
            <a:r>
              <a:rPr lang="en-US" dirty="0"/>
              <a:t> cm</a:t>
            </a:r>
            <a:r>
              <a:rPr lang="en-US" baseline="30000" dirty="0"/>
              <a:t>2</a:t>
            </a:r>
            <a:r>
              <a:rPr lang="en-US" dirty="0"/>
              <a:t>/(V*s)</a:t>
            </a:r>
            <a:endParaRPr lang="ru-RU" dirty="0"/>
          </a:p>
          <a:p>
            <a:endParaRPr lang="ru-RU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427CD2F-47B3-6234-4EF9-9935706BDCD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trfSat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and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trfLin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have significant hysteresis, however, the output curves show absolutely no field effect.</a:t>
            </a:r>
            <a:r>
              <a:rPr lang="en-US" dirty="0"/>
              <a:t> </a:t>
            </a:r>
            <a:endParaRPr lang="ru-RU" dirty="0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428CD093-20C0-F910-3DF9-07B5CC57784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71732477"/>
              </p:ext>
            </p:extLst>
          </p:nvPr>
        </p:nvGraphicFramePr>
        <p:xfrm>
          <a:off x="3651357" y="189000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428CD093-20C0-F910-3DF9-07B5CC57784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651357" y="189000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4AC29026-0CFC-E3B7-DF18-F57FB894E17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9132695"/>
              </p:ext>
            </p:extLst>
          </p:nvPr>
        </p:nvGraphicFramePr>
        <p:xfrm>
          <a:off x="-209165" y="189000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4AC29026-0CFC-E3B7-DF18-F57FB894E17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209165" y="189000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63888618-8625-93D2-64AC-22C3AFA7D5A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19783892"/>
              </p:ext>
            </p:extLst>
          </p:nvPr>
        </p:nvGraphicFramePr>
        <p:xfrm>
          <a:off x="3651357" y="3429000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6" imgW="3920760" imgH="3000960" progId="Origin95.Graph">
                  <p:embed/>
                </p:oleObj>
              </mc:Choice>
              <mc:Fallback>
                <p:oleObj name="Graph" r:id="rId6" imgW="3920760" imgH="3000960" progId="Origin95.Graph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9F2E9DFD-E43A-5DD1-E37C-340AB452EBB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651357" y="3429000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53C40482-6967-4AB8-8F2B-29388AD9500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67074219"/>
              </p:ext>
            </p:extLst>
          </p:nvPr>
        </p:nvGraphicFramePr>
        <p:xfrm>
          <a:off x="-209165" y="3429000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8" imgW="3920760" imgH="3000960" progId="Origin95.Graph">
                  <p:embed/>
                </p:oleObj>
              </mc:Choice>
              <mc:Fallback>
                <p:oleObj name="Graph" r:id="rId8" imgW="3920760" imgH="3000960" progId="Origin95.Graph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EE33E3DE-7FB0-A8E9-566E-B942404B480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-209165" y="3429000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9" name="Group 8">
            <a:extLst>
              <a:ext uri="{FF2B5EF4-FFF2-40B4-BE49-F238E27FC236}">
                <a16:creationId xmlns:a16="http://schemas.microsoft.com/office/drawing/2014/main" id="{654DC3E5-AD8E-A444-CF5D-153C4D84A4B6}"/>
              </a:ext>
            </a:extLst>
          </p:cNvPr>
          <p:cNvGrpSpPr/>
          <p:nvPr/>
        </p:nvGrpSpPr>
        <p:grpSpPr>
          <a:xfrm>
            <a:off x="7596293" y="291914"/>
            <a:ext cx="2822857" cy="2160000"/>
            <a:chOff x="396840" y="2851927"/>
            <a:chExt cx="2822857" cy="2160000"/>
          </a:xfrm>
        </p:grpSpPr>
        <p:graphicFrame>
          <p:nvGraphicFramePr>
            <p:cNvPr id="10" name="Object 9">
              <a:extLst>
                <a:ext uri="{FF2B5EF4-FFF2-40B4-BE49-F238E27FC236}">
                  <a16:creationId xmlns:a16="http://schemas.microsoft.com/office/drawing/2014/main" id="{83E72DDB-912C-1379-FE22-16467D8D6AE6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893234155"/>
                </p:ext>
              </p:extLst>
            </p:nvPr>
          </p:nvGraphicFramePr>
          <p:xfrm>
            <a:off x="396840" y="2851927"/>
            <a:ext cx="2822857" cy="2160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Graph" r:id="rId10" imgW="3920760" imgH="3000960" progId="Origin95.Graph">
                    <p:embed/>
                  </p:oleObj>
                </mc:Choice>
                <mc:Fallback>
                  <p:oleObj name="Graph" r:id="rId10" imgW="3920760" imgH="3000960" progId="Origin95.Graph">
                    <p:embed/>
                    <p:pic>
                      <p:nvPicPr>
                        <p:cNvPr id="37" name="Object 36">
                          <a:extLst>
                            <a:ext uri="{FF2B5EF4-FFF2-40B4-BE49-F238E27FC236}">
                              <a16:creationId xmlns:a16="http://schemas.microsoft.com/office/drawing/2014/main" id="{11F4E4EB-CFA2-A9C3-F13F-E5CFB7198115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1"/>
                        <a:stretch>
                          <a:fillRect/>
                        </a:stretch>
                      </p:blipFill>
                      <p:spPr>
                        <a:xfrm>
                          <a:off x="396840" y="2851927"/>
                          <a:ext cx="2822857" cy="21600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12B8981-081D-D5E7-1D4F-7227E4D0DDB8}"/>
                </a:ext>
              </a:extLst>
            </p:cNvPr>
            <p:cNvSpPr txBox="1"/>
            <p:nvPr/>
          </p:nvSpPr>
          <p:spPr>
            <a:xfrm>
              <a:off x="1177309" y="3063322"/>
              <a:ext cx="105666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s-ES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Device</a:t>
              </a:r>
              <a:r>
                <a:rPr lang="es-E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3</a:t>
              </a:r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114666652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502C8-DE88-A9AB-22C5-172DBC620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Sample12_device4</a:t>
            </a:r>
            <a:endParaRPr lang="ru-RU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08B8FB1-775A-9D0A-7242-0DD765EC86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ON/OFF = 1.08*10</a:t>
            </a:r>
            <a:r>
              <a:rPr lang="en-US" baseline="30000" dirty="0"/>
              <a:t>6</a:t>
            </a:r>
            <a:endParaRPr lang="en-US" dirty="0"/>
          </a:p>
          <a:p>
            <a:r>
              <a:rPr lang="en-US" dirty="0"/>
              <a:t>SS = </a:t>
            </a: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6.411±0.004</a:t>
            </a:r>
            <a:r>
              <a:rPr lang="ru-RU" dirty="0"/>
              <a:t> </a:t>
            </a:r>
            <a:r>
              <a:rPr lang="en-US" dirty="0"/>
              <a:t>V/dec</a:t>
            </a:r>
          </a:p>
          <a:p>
            <a:r>
              <a:rPr lang="en-US" dirty="0"/>
              <a:t>Vth = </a:t>
            </a: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-10.20±0.10</a:t>
            </a:r>
            <a:r>
              <a:rPr lang="ru-RU" dirty="0"/>
              <a:t> </a:t>
            </a:r>
            <a:r>
              <a:rPr lang="en-US" dirty="0"/>
              <a:t>V</a:t>
            </a:r>
          </a:p>
          <a:p>
            <a:r>
              <a:rPr lang="en-US" dirty="0"/>
              <a:t>mu = </a:t>
            </a: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0.0331±0.0003</a:t>
            </a:r>
            <a:r>
              <a:rPr lang="ru-RU" dirty="0"/>
              <a:t> </a:t>
            </a:r>
            <a:r>
              <a:rPr lang="en-US" dirty="0"/>
              <a:t>cm</a:t>
            </a:r>
            <a:r>
              <a:rPr lang="en-US" baseline="30000" dirty="0"/>
              <a:t>2</a:t>
            </a:r>
            <a:r>
              <a:rPr lang="en-US" dirty="0"/>
              <a:t>/(V*s)</a:t>
            </a:r>
            <a:endParaRPr lang="ru-RU" dirty="0"/>
          </a:p>
          <a:p>
            <a:endParaRPr lang="ru-RU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97F2B5C-A3A8-F1C8-6D7B-876C135170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trfSat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and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trfLin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have medium hysteresis, the output curves show field effect only at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VGate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below 10V.</a:t>
            </a:r>
            <a:r>
              <a:rPr lang="en-US" dirty="0"/>
              <a:t> </a:t>
            </a:r>
            <a:endParaRPr lang="ru-RU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08932DB7-DC66-8CAB-0245-C069E716D9D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72797870"/>
              </p:ext>
            </p:extLst>
          </p:nvPr>
        </p:nvGraphicFramePr>
        <p:xfrm>
          <a:off x="3628598" y="189000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08932DB7-DC66-8CAB-0245-C069E716D9D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628598" y="189000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B2A74E28-767D-42DD-4920-576B89EBA61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94788063"/>
              </p:ext>
            </p:extLst>
          </p:nvPr>
        </p:nvGraphicFramePr>
        <p:xfrm>
          <a:off x="-231445" y="189000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B2A74E28-767D-42DD-4920-576B89EBA61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231445" y="189000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20DEB962-45C9-D3B9-3325-2D36DF4B224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10409475"/>
              </p:ext>
            </p:extLst>
          </p:nvPr>
        </p:nvGraphicFramePr>
        <p:xfrm>
          <a:off x="3628598" y="3429000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6" imgW="3920760" imgH="3000960" progId="Origin95.Graph">
                  <p:embed/>
                </p:oleObj>
              </mc:Choice>
              <mc:Fallback>
                <p:oleObj name="Graph" r:id="rId6" imgW="3920760" imgH="3000960" progId="Origin95.Graph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10F7FFE0-5159-DF55-9665-34764E7E0C0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628598" y="3429000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643C5864-7F8A-1B48-3D6F-0BC5DC1E237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20869270"/>
              </p:ext>
            </p:extLst>
          </p:nvPr>
        </p:nvGraphicFramePr>
        <p:xfrm>
          <a:off x="-231445" y="3429000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8" imgW="3920760" imgH="3000960" progId="Origin95.Graph">
                  <p:embed/>
                </p:oleObj>
              </mc:Choice>
              <mc:Fallback>
                <p:oleObj name="Graph" r:id="rId8" imgW="3920760" imgH="3000960" progId="Origin95.Graph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C74AF07E-2F83-8794-B7D4-85B2E91DA3C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-231445" y="3429000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9" name="Group 8">
            <a:extLst>
              <a:ext uri="{FF2B5EF4-FFF2-40B4-BE49-F238E27FC236}">
                <a16:creationId xmlns:a16="http://schemas.microsoft.com/office/drawing/2014/main" id="{E59E0D71-61A4-1AA5-0E36-6F296CE247A0}"/>
              </a:ext>
            </a:extLst>
          </p:cNvPr>
          <p:cNvGrpSpPr/>
          <p:nvPr/>
        </p:nvGrpSpPr>
        <p:grpSpPr>
          <a:xfrm>
            <a:off x="7607673" y="291914"/>
            <a:ext cx="2822857" cy="2160000"/>
            <a:chOff x="3254368" y="2851927"/>
            <a:chExt cx="2822857" cy="2160000"/>
          </a:xfrm>
        </p:grpSpPr>
        <p:graphicFrame>
          <p:nvGraphicFramePr>
            <p:cNvPr id="10" name="Object 9">
              <a:extLst>
                <a:ext uri="{FF2B5EF4-FFF2-40B4-BE49-F238E27FC236}">
                  <a16:creationId xmlns:a16="http://schemas.microsoft.com/office/drawing/2014/main" id="{E478AB9D-23EC-865D-5C96-497C3660187E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950183720"/>
                </p:ext>
              </p:extLst>
            </p:nvPr>
          </p:nvGraphicFramePr>
          <p:xfrm>
            <a:off x="3254368" y="2851927"/>
            <a:ext cx="2822857" cy="2160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Graph" r:id="rId10" imgW="3920760" imgH="3000960" progId="Origin95.Graph">
                    <p:embed/>
                  </p:oleObj>
                </mc:Choice>
                <mc:Fallback>
                  <p:oleObj name="Graph" r:id="rId10" imgW="3920760" imgH="3000960" progId="Origin95.Graph">
                    <p:embed/>
                    <p:pic>
                      <p:nvPicPr>
                        <p:cNvPr id="38" name="Object 37">
                          <a:extLst>
                            <a:ext uri="{FF2B5EF4-FFF2-40B4-BE49-F238E27FC236}">
                              <a16:creationId xmlns:a16="http://schemas.microsoft.com/office/drawing/2014/main" id="{695DF086-97F8-027E-BCA6-FFC4D63C10E6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1"/>
                        <a:stretch>
                          <a:fillRect/>
                        </a:stretch>
                      </p:blipFill>
                      <p:spPr>
                        <a:xfrm>
                          <a:off x="3254368" y="2851927"/>
                          <a:ext cx="2822857" cy="21600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5B9ECAD-6D40-FE6B-BA33-3A0B3ACF345C}"/>
                </a:ext>
              </a:extLst>
            </p:cNvPr>
            <p:cNvSpPr txBox="1"/>
            <p:nvPr/>
          </p:nvSpPr>
          <p:spPr>
            <a:xfrm>
              <a:off x="3998379" y="3063322"/>
              <a:ext cx="105666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s-ES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Device</a:t>
              </a:r>
              <a:r>
                <a:rPr lang="es-E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4</a:t>
              </a:r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427557917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2C872-78A1-10A6-5987-52EA02BE6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14</a:t>
            </a:r>
            <a:endParaRPr lang="ru-R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1F2FD8-6DDB-CE61-23E3-9EACF83CF0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ru-RU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A691879-0E3B-26B0-9BF3-2B12F2110460}"/>
              </a:ext>
            </a:extLst>
          </p:cNvPr>
          <p:cNvGrpSpPr/>
          <p:nvPr/>
        </p:nvGrpSpPr>
        <p:grpSpPr>
          <a:xfrm>
            <a:off x="712877" y="1857058"/>
            <a:ext cx="4368131" cy="4319905"/>
            <a:chOff x="6951117" y="2411919"/>
            <a:chExt cx="4368131" cy="431990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8D5F5F5-E0BE-8A1C-DED0-F3864AA6F75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51117" y="2411919"/>
              <a:ext cx="4319905" cy="43199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E3C797C1-7A96-6F39-5836-24C7A5866DDA}"/>
                </a:ext>
              </a:extLst>
            </p:cNvPr>
            <p:cNvSpPr/>
            <p:nvPr/>
          </p:nvSpPr>
          <p:spPr>
            <a:xfrm>
              <a:off x="8157641" y="4288579"/>
              <a:ext cx="180000" cy="18000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1E2178CF-A1AC-21A2-C8EB-27EF6ACBBCB2}"/>
                </a:ext>
              </a:extLst>
            </p:cNvPr>
            <p:cNvSpPr/>
            <p:nvPr/>
          </p:nvSpPr>
          <p:spPr>
            <a:xfrm>
              <a:off x="8731990" y="4047705"/>
              <a:ext cx="180000" cy="18000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A4DCBB35-79C9-610F-6C6B-98FC1C0B8189}"/>
                </a:ext>
              </a:extLst>
            </p:cNvPr>
            <p:cNvSpPr/>
            <p:nvPr/>
          </p:nvSpPr>
          <p:spPr>
            <a:xfrm>
              <a:off x="9777088" y="4432893"/>
              <a:ext cx="180000" cy="18000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344B1FB-EADC-7B25-A801-4C51CFA479B6}"/>
                </a:ext>
              </a:extLst>
            </p:cNvPr>
            <p:cNvSpPr txBox="1"/>
            <p:nvPr/>
          </p:nvSpPr>
          <p:spPr>
            <a:xfrm>
              <a:off x="7261630" y="4070802"/>
              <a:ext cx="82907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400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Device</a:t>
              </a:r>
              <a:r>
                <a:rPr lang="es-ES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1</a:t>
              </a:r>
              <a:endParaRPr lang="en-GB" sz="1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927CEA8-62DB-2E13-2F0E-051FD5AD962F}"/>
                </a:ext>
              </a:extLst>
            </p:cNvPr>
            <p:cNvSpPr txBox="1"/>
            <p:nvPr/>
          </p:nvSpPr>
          <p:spPr>
            <a:xfrm>
              <a:off x="8815426" y="3777711"/>
              <a:ext cx="82907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400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Device</a:t>
              </a:r>
              <a:r>
                <a:rPr lang="es-ES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2</a:t>
              </a:r>
              <a:endParaRPr lang="en-GB" sz="1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D1641C3-3547-140B-4D45-9945FD92D837}"/>
                </a:ext>
              </a:extLst>
            </p:cNvPr>
            <p:cNvSpPr txBox="1"/>
            <p:nvPr/>
          </p:nvSpPr>
          <p:spPr>
            <a:xfrm>
              <a:off x="9164585" y="4119807"/>
              <a:ext cx="82907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400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Device</a:t>
              </a:r>
              <a:r>
                <a:rPr lang="es-ES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3</a:t>
              </a:r>
              <a:endParaRPr lang="en-GB" sz="1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254A6A4D-65A4-7354-5032-590373C35871}"/>
                </a:ext>
              </a:extLst>
            </p:cNvPr>
            <p:cNvSpPr/>
            <p:nvPr/>
          </p:nvSpPr>
          <p:spPr>
            <a:xfrm>
              <a:off x="10436883" y="4612893"/>
              <a:ext cx="180000" cy="18000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B14E015-F498-0BDB-78D1-6299240B9731}"/>
                </a:ext>
              </a:extLst>
            </p:cNvPr>
            <p:cNvSpPr txBox="1"/>
            <p:nvPr/>
          </p:nvSpPr>
          <p:spPr>
            <a:xfrm>
              <a:off x="10490175" y="4764928"/>
              <a:ext cx="82907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400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Device</a:t>
              </a:r>
              <a:r>
                <a:rPr lang="es-ES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4</a:t>
              </a:r>
              <a:endParaRPr lang="en-GB" sz="1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2C8AED0-A996-8B11-8346-EDFCEBDBC543}"/>
              </a:ext>
            </a:extLst>
          </p:cNvPr>
          <p:cNvGrpSpPr/>
          <p:nvPr/>
        </p:nvGrpSpPr>
        <p:grpSpPr>
          <a:xfrm>
            <a:off x="6096000" y="1825625"/>
            <a:ext cx="4862470" cy="3670988"/>
            <a:chOff x="1287288" y="1063796"/>
            <a:chExt cx="4862470" cy="3670988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6AF3B9FA-17D8-C5DA-7E3C-E9B0332219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95150" y="1063796"/>
              <a:ext cx="2400000" cy="180000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1DAA3064-444C-056B-40FF-0FA7C349DA6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749758" y="1063796"/>
              <a:ext cx="2400000" cy="180000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EBD27A05-4C24-6021-6F87-56D4D543FD4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87288" y="2934784"/>
              <a:ext cx="2400000" cy="1800000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647888A3-D3A6-E7B4-7FC6-1372F612772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749758" y="2934784"/>
              <a:ext cx="2400000" cy="1800000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35A68AA-EDB9-A3EC-E211-835B0FCCDEE5}"/>
                </a:ext>
              </a:extLst>
            </p:cNvPr>
            <p:cNvSpPr txBox="1"/>
            <p:nvPr/>
          </p:nvSpPr>
          <p:spPr>
            <a:xfrm>
              <a:off x="3788829" y="1090834"/>
              <a:ext cx="105666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s-ES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Device</a:t>
              </a:r>
              <a:r>
                <a:rPr lang="es-E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2</a:t>
              </a:r>
              <a:endParaRPr lang="en-GB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E4B1ED5-830E-0BBE-B4C4-ADE840221841}"/>
                </a:ext>
              </a:extLst>
            </p:cNvPr>
            <p:cNvSpPr txBox="1"/>
            <p:nvPr/>
          </p:nvSpPr>
          <p:spPr>
            <a:xfrm>
              <a:off x="3788829" y="2967363"/>
              <a:ext cx="105666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s-ES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Device</a:t>
              </a:r>
              <a:r>
                <a:rPr lang="es-E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4</a:t>
              </a:r>
              <a:endParaRPr lang="en-GB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7BA7500-B8E4-4A68-7912-047CF98DA96C}"/>
                </a:ext>
              </a:extLst>
            </p:cNvPr>
            <p:cNvSpPr txBox="1"/>
            <p:nvPr/>
          </p:nvSpPr>
          <p:spPr>
            <a:xfrm>
              <a:off x="1329709" y="1090834"/>
              <a:ext cx="105666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s-ES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Device</a:t>
              </a:r>
              <a:r>
                <a:rPr lang="es-E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1</a:t>
              </a:r>
              <a:endParaRPr lang="en-GB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A158A53-0BA1-5F06-41F5-150F5E0D70E8}"/>
                </a:ext>
              </a:extLst>
            </p:cNvPr>
            <p:cNvSpPr txBox="1"/>
            <p:nvPr/>
          </p:nvSpPr>
          <p:spPr>
            <a:xfrm>
              <a:off x="1333638" y="2967363"/>
              <a:ext cx="105666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s-ES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Device</a:t>
              </a:r>
              <a:r>
                <a:rPr lang="es-E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3</a:t>
              </a:r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426223792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3A3ED-2ED2-CE49-F170-A38F0E14D9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Sample14_device1</a:t>
            </a:r>
            <a:endParaRPr lang="ru-RU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BD32F52-FC43-687C-7AFC-137BE615188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ON/OFF = </a:t>
            </a: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9.18</a:t>
            </a:r>
            <a:r>
              <a:rPr lang="en-US" dirty="0"/>
              <a:t>*10</a:t>
            </a:r>
            <a:r>
              <a:rPr lang="en-US" baseline="30000" dirty="0"/>
              <a:t>6</a:t>
            </a:r>
            <a:endParaRPr lang="en-US" dirty="0"/>
          </a:p>
          <a:p>
            <a:r>
              <a:rPr lang="en-US" dirty="0"/>
              <a:t>SS = </a:t>
            </a: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4.18±0.11</a:t>
            </a:r>
            <a:r>
              <a:rPr lang="en-US" dirty="0"/>
              <a:t> V/dec</a:t>
            </a:r>
          </a:p>
          <a:p>
            <a:r>
              <a:rPr lang="en-US" dirty="0"/>
              <a:t>Vth = </a:t>
            </a: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-10.31±0.10</a:t>
            </a:r>
            <a:r>
              <a:rPr lang="en-US" dirty="0"/>
              <a:t> V</a:t>
            </a:r>
          </a:p>
          <a:p>
            <a:r>
              <a:rPr lang="en-US" dirty="0"/>
              <a:t>mu = </a:t>
            </a: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0.353±0.003</a:t>
            </a:r>
            <a:r>
              <a:rPr lang="en-US" dirty="0"/>
              <a:t> cm</a:t>
            </a:r>
            <a:r>
              <a:rPr lang="en-US" baseline="30000" dirty="0"/>
              <a:t>2</a:t>
            </a:r>
            <a:r>
              <a:rPr lang="en-US" dirty="0"/>
              <a:t>/(V*s)</a:t>
            </a:r>
            <a:endParaRPr lang="ru-RU" dirty="0"/>
          </a:p>
          <a:p>
            <a:endParaRPr lang="ru-RU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B212CCF-CD77-044D-85A0-B1541F8C763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trfSat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and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trfLin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perform well even with hysteresis, the output curves show field effect at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VGate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below 30V.</a:t>
            </a:r>
            <a:r>
              <a:rPr lang="en-US" dirty="0"/>
              <a:t> </a:t>
            </a:r>
            <a:endParaRPr lang="ru-RU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53F63BFF-762E-CA23-FDBF-E00FEE7D6CB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08832510"/>
              </p:ext>
            </p:extLst>
          </p:nvPr>
        </p:nvGraphicFramePr>
        <p:xfrm>
          <a:off x="3612697" y="189000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53F63BFF-762E-CA23-FDBF-E00FEE7D6CB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612697" y="189000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F81F7A68-B8FB-03EB-22E4-3738CFFF4FC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58525604"/>
              </p:ext>
            </p:extLst>
          </p:nvPr>
        </p:nvGraphicFramePr>
        <p:xfrm>
          <a:off x="-220044" y="189000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F81F7A68-B8FB-03EB-22E4-3738CFFF4FC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220044" y="189000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B9457327-FF37-25F4-AD71-B82E1E5A14B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28572174"/>
              </p:ext>
            </p:extLst>
          </p:nvPr>
        </p:nvGraphicFramePr>
        <p:xfrm>
          <a:off x="3612697" y="3429000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6" imgW="3920760" imgH="3000960" progId="Origin95.Graph">
                  <p:embed/>
                </p:oleObj>
              </mc:Choice>
              <mc:Fallback>
                <p:oleObj name="Graph" r:id="rId6" imgW="3920760" imgH="3000960" progId="Origin95.Graph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05A30769-964F-7932-9E91-9444E14F2D2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612697" y="3429000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811FA9B5-731F-6B74-847C-724A8039C58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13460202"/>
              </p:ext>
            </p:extLst>
          </p:nvPr>
        </p:nvGraphicFramePr>
        <p:xfrm>
          <a:off x="-220044" y="3429000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8" imgW="3920760" imgH="3000960" progId="Origin95.Graph">
                  <p:embed/>
                </p:oleObj>
              </mc:Choice>
              <mc:Fallback>
                <p:oleObj name="Graph" r:id="rId8" imgW="3920760" imgH="3000960" progId="Origin95.Graph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3A35F27F-296A-B4BC-7857-77BBB34BB3D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-220044" y="3429000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9" name="Group 8">
            <a:extLst>
              <a:ext uri="{FF2B5EF4-FFF2-40B4-BE49-F238E27FC236}">
                <a16:creationId xmlns:a16="http://schemas.microsoft.com/office/drawing/2014/main" id="{A3152885-3E18-626D-5A53-C5FB065162A6}"/>
              </a:ext>
            </a:extLst>
          </p:cNvPr>
          <p:cNvGrpSpPr/>
          <p:nvPr/>
        </p:nvGrpSpPr>
        <p:grpSpPr>
          <a:xfrm>
            <a:off x="7615623" y="291914"/>
            <a:ext cx="2822857" cy="2160000"/>
            <a:chOff x="397261" y="801926"/>
            <a:chExt cx="2822857" cy="2160000"/>
          </a:xfrm>
        </p:grpSpPr>
        <p:graphicFrame>
          <p:nvGraphicFramePr>
            <p:cNvPr id="10" name="Object 9">
              <a:extLst>
                <a:ext uri="{FF2B5EF4-FFF2-40B4-BE49-F238E27FC236}">
                  <a16:creationId xmlns:a16="http://schemas.microsoft.com/office/drawing/2014/main" id="{EE0A86B4-1EB0-1680-2068-31C74E536D09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875293048"/>
                </p:ext>
              </p:extLst>
            </p:nvPr>
          </p:nvGraphicFramePr>
          <p:xfrm>
            <a:off x="397261" y="801926"/>
            <a:ext cx="2822857" cy="2160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Graph" r:id="rId10" imgW="3920760" imgH="3000960" progId="Origin95.Graph">
                    <p:embed/>
                  </p:oleObj>
                </mc:Choice>
                <mc:Fallback>
                  <p:oleObj name="Graph" r:id="rId10" imgW="3920760" imgH="3000960" progId="Origin95.Graph">
                    <p:embed/>
                    <p:pic>
                      <p:nvPicPr>
                        <p:cNvPr id="7" name="Object 6">
                          <a:extLst>
                            <a:ext uri="{FF2B5EF4-FFF2-40B4-BE49-F238E27FC236}">
                              <a16:creationId xmlns:a16="http://schemas.microsoft.com/office/drawing/2014/main" id="{AE003499-B51D-832C-E57A-E4DA519C7FB3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1"/>
                        <a:stretch>
                          <a:fillRect/>
                        </a:stretch>
                      </p:blipFill>
                      <p:spPr>
                        <a:xfrm>
                          <a:off x="397261" y="801926"/>
                          <a:ext cx="2822857" cy="21600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B4ED399-35FE-4710-F41A-58E37D1BB481}"/>
                </a:ext>
              </a:extLst>
            </p:cNvPr>
            <p:cNvSpPr txBox="1"/>
            <p:nvPr/>
          </p:nvSpPr>
          <p:spPr>
            <a:xfrm>
              <a:off x="1177309" y="1005109"/>
              <a:ext cx="105666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s-ES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Device</a:t>
              </a:r>
              <a:r>
                <a:rPr lang="es-E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1</a:t>
              </a:r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213582943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09DE2F-A617-ADE2-8015-4AE81386D7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Sample14_device2</a:t>
            </a:r>
            <a:endParaRPr lang="ru-RU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F00FEF8-B42A-20B4-B8F6-26FA9D89A5A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ON/OFF = </a:t>
            </a: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15.80</a:t>
            </a:r>
            <a:r>
              <a:rPr lang="en-US" dirty="0"/>
              <a:t>*10</a:t>
            </a:r>
            <a:r>
              <a:rPr lang="en-US" baseline="30000" dirty="0"/>
              <a:t>6</a:t>
            </a:r>
            <a:endParaRPr lang="en-US" dirty="0"/>
          </a:p>
          <a:p>
            <a:r>
              <a:rPr lang="en-US" dirty="0"/>
              <a:t>SS = </a:t>
            </a: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2.83±0.03</a:t>
            </a:r>
            <a:r>
              <a:rPr lang="en-US" dirty="0"/>
              <a:t> V/dec</a:t>
            </a:r>
          </a:p>
          <a:p>
            <a:r>
              <a:rPr lang="en-US" dirty="0"/>
              <a:t>Vth = </a:t>
            </a: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-42.1±0.5</a:t>
            </a:r>
            <a:r>
              <a:rPr lang="en-US" dirty="0"/>
              <a:t> V</a:t>
            </a:r>
          </a:p>
          <a:p>
            <a:r>
              <a:rPr lang="en-US" dirty="0"/>
              <a:t>mu = </a:t>
            </a: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0.288±0.006</a:t>
            </a:r>
            <a:r>
              <a:rPr lang="ru-RU" dirty="0"/>
              <a:t> </a:t>
            </a:r>
            <a:r>
              <a:rPr lang="en-US" dirty="0"/>
              <a:t>cm</a:t>
            </a:r>
            <a:r>
              <a:rPr lang="en-US" baseline="30000" dirty="0"/>
              <a:t>2</a:t>
            </a:r>
            <a:r>
              <a:rPr lang="en-US" dirty="0"/>
              <a:t>/(V*s)</a:t>
            </a:r>
            <a:endParaRPr lang="ru-RU" dirty="0"/>
          </a:p>
          <a:p>
            <a:endParaRPr lang="ru-RU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F4F3A3E-6B0B-8C57-9D52-48AF876D209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trfSat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and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trfLin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perform well, however, the output curves are completely linear.</a:t>
            </a:r>
            <a:r>
              <a:rPr lang="en-US" dirty="0"/>
              <a:t> </a:t>
            </a:r>
            <a:endParaRPr lang="ru-RU" dirty="0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079972B9-966C-91ED-06A3-2F81DBA813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34178664"/>
              </p:ext>
            </p:extLst>
          </p:nvPr>
        </p:nvGraphicFramePr>
        <p:xfrm>
          <a:off x="3639127" y="189000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079972B9-966C-91ED-06A3-2F81DBA813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639127" y="189000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CEFC5484-BB42-373B-770A-442948C976F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0541314"/>
              </p:ext>
            </p:extLst>
          </p:nvPr>
        </p:nvGraphicFramePr>
        <p:xfrm>
          <a:off x="-212436" y="189000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CEFC5484-BB42-373B-770A-442948C976F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212436" y="189000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24754439-C4C5-7DBA-F05F-C94F95DE544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54401438"/>
              </p:ext>
            </p:extLst>
          </p:nvPr>
        </p:nvGraphicFramePr>
        <p:xfrm>
          <a:off x="3639127" y="3429000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6" imgW="3920760" imgH="3000960" progId="Origin95.Graph">
                  <p:embed/>
                </p:oleObj>
              </mc:Choice>
              <mc:Fallback>
                <p:oleObj name="Graph" r:id="rId6" imgW="3920760" imgH="3000960" progId="Origin95.Graph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E26ED0E0-84FE-2573-412B-C602580A34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639127" y="3429000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DAFEB9C2-077F-6AB3-F325-9C692EE5D36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00662622"/>
              </p:ext>
            </p:extLst>
          </p:nvPr>
        </p:nvGraphicFramePr>
        <p:xfrm>
          <a:off x="-212436" y="3429000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8" imgW="3920760" imgH="3000960" progId="Origin95.Graph">
                  <p:embed/>
                </p:oleObj>
              </mc:Choice>
              <mc:Fallback>
                <p:oleObj name="Graph" r:id="rId8" imgW="3920760" imgH="3000960" progId="Origin95.Graph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8FAB4091-50B5-5E33-F705-F22B9DDFB10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-212436" y="3429000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9" name="Group 8">
            <a:extLst>
              <a:ext uri="{FF2B5EF4-FFF2-40B4-BE49-F238E27FC236}">
                <a16:creationId xmlns:a16="http://schemas.microsoft.com/office/drawing/2014/main" id="{A77B51AC-1B35-484F-A6AD-A87E18563338}"/>
              </a:ext>
            </a:extLst>
          </p:cNvPr>
          <p:cNvGrpSpPr/>
          <p:nvPr/>
        </p:nvGrpSpPr>
        <p:grpSpPr>
          <a:xfrm>
            <a:off x="7602408" y="291914"/>
            <a:ext cx="2822857" cy="2160000"/>
            <a:chOff x="3246561" y="801926"/>
            <a:chExt cx="2822857" cy="2160000"/>
          </a:xfrm>
        </p:grpSpPr>
        <p:graphicFrame>
          <p:nvGraphicFramePr>
            <p:cNvPr id="10" name="Object 9">
              <a:extLst>
                <a:ext uri="{FF2B5EF4-FFF2-40B4-BE49-F238E27FC236}">
                  <a16:creationId xmlns:a16="http://schemas.microsoft.com/office/drawing/2014/main" id="{24417138-A5ED-F46C-01E3-DBA2B1BA8650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54672175"/>
                </p:ext>
              </p:extLst>
            </p:nvPr>
          </p:nvGraphicFramePr>
          <p:xfrm>
            <a:off x="3246561" y="801926"/>
            <a:ext cx="2822857" cy="2160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Graph" r:id="rId10" imgW="3920760" imgH="3000960" progId="Origin95.Graph">
                    <p:embed/>
                  </p:oleObj>
                </mc:Choice>
                <mc:Fallback>
                  <p:oleObj name="Graph" r:id="rId10" imgW="3920760" imgH="3000960" progId="Origin95.Graph">
                    <p:embed/>
                    <p:pic>
                      <p:nvPicPr>
                        <p:cNvPr id="8" name="Object 7">
                          <a:extLst>
                            <a:ext uri="{FF2B5EF4-FFF2-40B4-BE49-F238E27FC236}">
                              <a16:creationId xmlns:a16="http://schemas.microsoft.com/office/drawing/2014/main" id="{5F6105E8-F4B6-6630-A18B-6453FF381415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1"/>
                        <a:stretch>
                          <a:fillRect/>
                        </a:stretch>
                      </p:blipFill>
                      <p:spPr>
                        <a:xfrm>
                          <a:off x="3246561" y="801926"/>
                          <a:ext cx="2822857" cy="21600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FDC47CA-D87B-DF85-093C-53E374D876A7}"/>
                </a:ext>
              </a:extLst>
            </p:cNvPr>
            <p:cNvSpPr txBox="1"/>
            <p:nvPr/>
          </p:nvSpPr>
          <p:spPr>
            <a:xfrm>
              <a:off x="3998379" y="1005109"/>
              <a:ext cx="105666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s-ES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Device</a:t>
              </a:r>
              <a:r>
                <a:rPr lang="es-E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2</a:t>
              </a:r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412188560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ED947-F7FF-918F-8C58-C25749CA4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Sample14_device3</a:t>
            </a:r>
            <a:endParaRPr lang="ru-RU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E0BFD6F-4972-B598-C264-2433C63BEE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ON/OFF = </a:t>
            </a: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12.10</a:t>
            </a:r>
            <a:r>
              <a:rPr lang="en-US" dirty="0"/>
              <a:t>*10</a:t>
            </a:r>
            <a:r>
              <a:rPr lang="en-US" baseline="30000" dirty="0"/>
              <a:t>6</a:t>
            </a:r>
            <a:endParaRPr lang="en-US" dirty="0"/>
          </a:p>
          <a:p>
            <a:r>
              <a:rPr lang="en-US" dirty="0"/>
              <a:t>SS = </a:t>
            </a: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3.58±0.03</a:t>
            </a:r>
            <a:r>
              <a:rPr lang="ru-RU" dirty="0"/>
              <a:t> </a:t>
            </a:r>
            <a:r>
              <a:rPr lang="en-US" dirty="0"/>
              <a:t>V/dec</a:t>
            </a:r>
          </a:p>
          <a:p>
            <a:r>
              <a:rPr lang="en-US" dirty="0"/>
              <a:t>Vth = </a:t>
            </a: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-13.22±0.05</a:t>
            </a:r>
            <a:r>
              <a:rPr lang="en-US" dirty="0"/>
              <a:t> V</a:t>
            </a:r>
          </a:p>
          <a:p>
            <a:r>
              <a:rPr lang="en-US" dirty="0"/>
              <a:t>mu = </a:t>
            </a: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0.1267±0.0003</a:t>
            </a:r>
            <a:r>
              <a:rPr lang="en-US" dirty="0"/>
              <a:t> cm</a:t>
            </a:r>
            <a:r>
              <a:rPr lang="en-US" baseline="30000" dirty="0"/>
              <a:t>2</a:t>
            </a:r>
            <a:r>
              <a:rPr lang="en-US" dirty="0"/>
              <a:t>/(V*s)</a:t>
            </a:r>
            <a:endParaRPr lang="ru-RU" dirty="0"/>
          </a:p>
          <a:p>
            <a:endParaRPr lang="ru-RU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0C8156A-89F1-ECC7-FEDF-1C8F3F8C947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trfSat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and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trfLin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have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siginificant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hysteresis, the output curves show field effect only at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VGate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below 10V.</a:t>
            </a:r>
            <a:r>
              <a:rPr lang="en-US" dirty="0"/>
              <a:t> </a:t>
            </a:r>
            <a:endParaRPr lang="ru-RU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B24966BB-964C-720B-7119-958DF8D6C31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04416155"/>
              </p:ext>
            </p:extLst>
          </p:nvPr>
        </p:nvGraphicFramePr>
        <p:xfrm>
          <a:off x="3648364" y="189000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B24966BB-964C-720B-7119-958DF8D6C31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648364" y="189000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069BD948-2A87-CE52-99BC-A8D12894270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78097597"/>
              </p:ext>
            </p:extLst>
          </p:nvPr>
        </p:nvGraphicFramePr>
        <p:xfrm>
          <a:off x="-214703" y="189000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069BD948-2A87-CE52-99BC-A8D12894270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214703" y="189000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A82BF733-5A6F-6388-B75B-2129EB84611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60668320"/>
              </p:ext>
            </p:extLst>
          </p:nvPr>
        </p:nvGraphicFramePr>
        <p:xfrm>
          <a:off x="3648364" y="3429000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6" imgW="3920760" imgH="3000960" progId="Origin95.Graph">
                  <p:embed/>
                </p:oleObj>
              </mc:Choice>
              <mc:Fallback>
                <p:oleObj name="Graph" r:id="rId6" imgW="3920760" imgH="3000960" progId="Origin95.Graph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502C6402-A1E8-529F-9137-6F77F07CDA1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648364" y="3429000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AF08F653-3797-3A81-AADD-9B866B8E00C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0153034"/>
              </p:ext>
            </p:extLst>
          </p:nvPr>
        </p:nvGraphicFramePr>
        <p:xfrm>
          <a:off x="-214703" y="3429000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8" imgW="3920760" imgH="3000960" progId="Origin95.Graph">
                  <p:embed/>
                </p:oleObj>
              </mc:Choice>
              <mc:Fallback>
                <p:oleObj name="Graph" r:id="rId8" imgW="3920760" imgH="3000960" progId="Origin95.Graph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6D8CE40B-8B39-2173-FCD1-A9D684383E1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-214703" y="3429000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9" name="Group 8">
            <a:extLst>
              <a:ext uri="{FF2B5EF4-FFF2-40B4-BE49-F238E27FC236}">
                <a16:creationId xmlns:a16="http://schemas.microsoft.com/office/drawing/2014/main" id="{E81F86CC-7ADF-325C-1184-44BCFCB80BEB}"/>
              </a:ext>
            </a:extLst>
          </p:cNvPr>
          <p:cNvGrpSpPr/>
          <p:nvPr/>
        </p:nvGrpSpPr>
        <p:grpSpPr>
          <a:xfrm>
            <a:off x="7597790" y="291914"/>
            <a:ext cx="2822857" cy="2160000"/>
            <a:chOff x="395799" y="2851927"/>
            <a:chExt cx="2822857" cy="2160000"/>
          </a:xfrm>
        </p:grpSpPr>
        <p:graphicFrame>
          <p:nvGraphicFramePr>
            <p:cNvPr id="10" name="Object 9">
              <a:extLst>
                <a:ext uri="{FF2B5EF4-FFF2-40B4-BE49-F238E27FC236}">
                  <a16:creationId xmlns:a16="http://schemas.microsoft.com/office/drawing/2014/main" id="{B5688909-7C70-9A6B-B170-5F21EDBB99DA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538852713"/>
                </p:ext>
              </p:extLst>
            </p:nvPr>
          </p:nvGraphicFramePr>
          <p:xfrm>
            <a:off x="395799" y="2851927"/>
            <a:ext cx="2822857" cy="2160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Graph" r:id="rId10" imgW="3920760" imgH="3000960" progId="Origin95.Graph">
                    <p:embed/>
                  </p:oleObj>
                </mc:Choice>
                <mc:Fallback>
                  <p:oleObj name="Graph" r:id="rId10" imgW="3920760" imgH="3000960" progId="Origin95.Graph">
                    <p:embed/>
                    <p:pic>
                      <p:nvPicPr>
                        <p:cNvPr id="9" name="Object 8">
                          <a:extLst>
                            <a:ext uri="{FF2B5EF4-FFF2-40B4-BE49-F238E27FC236}">
                              <a16:creationId xmlns:a16="http://schemas.microsoft.com/office/drawing/2014/main" id="{B3D8E837-7A82-F2E7-A8A3-1CFACA23062D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1"/>
                        <a:stretch>
                          <a:fillRect/>
                        </a:stretch>
                      </p:blipFill>
                      <p:spPr>
                        <a:xfrm>
                          <a:off x="395799" y="2851927"/>
                          <a:ext cx="2822857" cy="21600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FE6CBD2-8389-C937-D90D-4D74CA095874}"/>
                </a:ext>
              </a:extLst>
            </p:cNvPr>
            <p:cNvSpPr txBox="1"/>
            <p:nvPr/>
          </p:nvSpPr>
          <p:spPr>
            <a:xfrm>
              <a:off x="1177309" y="3063322"/>
              <a:ext cx="105666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s-ES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Device</a:t>
              </a:r>
              <a:r>
                <a:rPr lang="es-E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3</a:t>
              </a:r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418477022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65258-FF71-B3F6-9DAE-DC7254C069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Sample14_device4</a:t>
            </a:r>
            <a:endParaRPr lang="ru-RU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0A91DF3-F9A4-E3D5-CFC0-D530737EEDE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ON/OFF = </a:t>
            </a: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15.70</a:t>
            </a:r>
            <a:r>
              <a:rPr lang="en-US" dirty="0"/>
              <a:t>*10</a:t>
            </a:r>
            <a:r>
              <a:rPr lang="en-US" baseline="30000" dirty="0"/>
              <a:t>6</a:t>
            </a:r>
            <a:endParaRPr lang="en-US" dirty="0"/>
          </a:p>
          <a:p>
            <a:r>
              <a:rPr lang="en-US" dirty="0"/>
              <a:t>SS = </a:t>
            </a: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2.67±0.03</a:t>
            </a:r>
            <a:r>
              <a:rPr lang="en-US" dirty="0"/>
              <a:t> V/dec</a:t>
            </a:r>
          </a:p>
          <a:p>
            <a:r>
              <a:rPr lang="en-US" dirty="0"/>
              <a:t>Vth = </a:t>
            </a: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-55.3±0.7</a:t>
            </a:r>
            <a:r>
              <a:rPr lang="en-US" dirty="0"/>
              <a:t> V</a:t>
            </a:r>
          </a:p>
          <a:p>
            <a:r>
              <a:rPr lang="en-US" dirty="0"/>
              <a:t>mu = </a:t>
            </a: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0.274±0.007</a:t>
            </a:r>
            <a:r>
              <a:rPr lang="en-US" dirty="0"/>
              <a:t> cm</a:t>
            </a:r>
            <a:r>
              <a:rPr lang="en-US" baseline="30000" dirty="0"/>
              <a:t>2</a:t>
            </a:r>
            <a:r>
              <a:rPr lang="en-US" dirty="0"/>
              <a:t>/(V*s)</a:t>
            </a:r>
            <a:endParaRPr lang="ru-RU" dirty="0"/>
          </a:p>
          <a:p>
            <a:endParaRPr lang="ru-RU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3CEED91-82D5-2DE4-3255-2CD90C4E351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trfSat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and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trfLin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perfrom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well,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howeverm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the output curves show absolutely no field effect.</a:t>
            </a:r>
            <a:r>
              <a:rPr lang="en-US" dirty="0"/>
              <a:t> </a:t>
            </a:r>
            <a:endParaRPr lang="ru-RU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992672E0-F5DA-696B-BF23-C11436C529B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38501814"/>
              </p:ext>
            </p:extLst>
          </p:nvPr>
        </p:nvGraphicFramePr>
        <p:xfrm>
          <a:off x="3629891" y="189000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992672E0-F5DA-696B-BF23-C11436C52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629891" y="189000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9612D3F1-0D66-5252-1370-13A49DE8327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81549117"/>
              </p:ext>
            </p:extLst>
          </p:nvPr>
        </p:nvGraphicFramePr>
        <p:xfrm>
          <a:off x="-216677" y="189000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9612D3F1-0D66-5252-1370-13A49DE8327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216677" y="189000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D53A1796-2C88-57F6-8454-3E96AE3FC34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89118407"/>
              </p:ext>
            </p:extLst>
          </p:nvPr>
        </p:nvGraphicFramePr>
        <p:xfrm>
          <a:off x="3629891" y="3429000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6" imgW="3920760" imgH="3000960" progId="Origin95.Graph">
                  <p:embed/>
                </p:oleObj>
              </mc:Choice>
              <mc:Fallback>
                <p:oleObj name="Graph" r:id="rId6" imgW="3920760" imgH="3000960" progId="Origin95.Graph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81911591-D148-A47E-D60C-42145F3D06C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629891" y="3429000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B43E736D-DAC3-C209-17EA-2619FA210F7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52178581"/>
              </p:ext>
            </p:extLst>
          </p:nvPr>
        </p:nvGraphicFramePr>
        <p:xfrm>
          <a:off x="-216677" y="3429000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8" imgW="3920760" imgH="3000960" progId="Origin95.Graph">
                  <p:embed/>
                </p:oleObj>
              </mc:Choice>
              <mc:Fallback>
                <p:oleObj name="Graph" r:id="rId8" imgW="3920760" imgH="3000960" progId="Origin95.Graph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0F2B82E5-65D6-54D0-6BE8-74B3A2C2B70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-216677" y="3429000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9" name="Group 8">
            <a:extLst>
              <a:ext uri="{FF2B5EF4-FFF2-40B4-BE49-F238E27FC236}">
                <a16:creationId xmlns:a16="http://schemas.microsoft.com/office/drawing/2014/main" id="{16EC4D8E-E8B1-21DE-7404-EC52A950073F}"/>
              </a:ext>
            </a:extLst>
          </p:cNvPr>
          <p:cNvGrpSpPr/>
          <p:nvPr/>
        </p:nvGrpSpPr>
        <p:grpSpPr>
          <a:xfrm>
            <a:off x="7607026" y="291914"/>
            <a:ext cx="2822857" cy="2160000"/>
            <a:chOff x="3251967" y="2856687"/>
            <a:chExt cx="2822857" cy="2160000"/>
          </a:xfrm>
        </p:grpSpPr>
        <p:graphicFrame>
          <p:nvGraphicFramePr>
            <p:cNvPr id="10" name="Object 9">
              <a:extLst>
                <a:ext uri="{FF2B5EF4-FFF2-40B4-BE49-F238E27FC236}">
                  <a16:creationId xmlns:a16="http://schemas.microsoft.com/office/drawing/2014/main" id="{03E019C7-8014-3A55-2A8F-D8EA7D3928FC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603283779"/>
                </p:ext>
              </p:extLst>
            </p:nvPr>
          </p:nvGraphicFramePr>
          <p:xfrm>
            <a:off x="3251967" y="2856687"/>
            <a:ext cx="2822857" cy="2160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Graph" r:id="rId10" imgW="3920760" imgH="3000960" progId="Origin95.Graph">
                    <p:embed/>
                  </p:oleObj>
                </mc:Choice>
                <mc:Fallback>
                  <p:oleObj name="Graph" r:id="rId10" imgW="3920760" imgH="3000960" progId="Origin95.Graph">
                    <p:embed/>
                    <p:pic>
                      <p:nvPicPr>
                        <p:cNvPr id="11" name="Object 10">
                          <a:extLst>
                            <a:ext uri="{FF2B5EF4-FFF2-40B4-BE49-F238E27FC236}">
                              <a16:creationId xmlns:a16="http://schemas.microsoft.com/office/drawing/2014/main" id="{C0012F46-5068-9423-48E3-5D5BB7310DD5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1"/>
                        <a:stretch>
                          <a:fillRect/>
                        </a:stretch>
                      </p:blipFill>
                      <p:spPr>
                        <a:xfrm>
                          <a:off x="3251967" y="2856687"/>
                          <a:ext cx="2822857" cy="21600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BFDD483-631C-1C64-069B-F2E02A6194D2}"/>
                </a:ext>
              </a:extLst>
            </p:cNvPr>
            <p:cNvSpPr txBox="1"/>
            <p:nvPr/>
          </p:nvSpPr>
          <p:spPr>
            <a:xfrm>
              <a:off x="3998379" y="3063322"/>
              <a:ext cx="105666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s-ES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Device</a:t>
              </a:r>
              <a:r>
                <a:rPr lang="es-E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4</a:t>
              </a:r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10930141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FD024-F5EC-8467-7B4B-6DC2D422A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1</a:t>
            </a:r>
            <a:endParaRPr lang="ru-RU" dirty="0"/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7FF784E9-5B94-1BC2-19B0-9D88E4AFB4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624517D-7925-CFB8-5363-BDEE4E56D0E6}"/>
              </a:ext>
            </a:extLst>
          </p:cNvPr>
          <p:cNvGrpSpPr/>
          <p:nvPr/>
        </p:nvGrpSpPr>
        <p:grpSpPr>
          <a:xfrm>
            <a:off x="838200" y="1857058"/>
            <a:ext cx="4319905" cy="4319905"/>
            <a:chOff x="6957162" y="2414028"/>
            <a:chExt cx="4319905" cy="431990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5E173AA-7681-939A-77E0-2CF093B1BD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57162" y="2414028"/>
              <a:ext cx="4319905" cy="43199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EFF5FC65-544D-5B3A-B746-6BBDE0170BAF}"/>
                </a:ext>
              </a:extLst>
            </p:cNvPr>
            <p:cNvSpPr/>
            <p:nvPr/>
          </p:nvSpPr>
          <p:spPr>
            <a:xfrm>
              <a:off x="7853173" y="4869693"/>
              <a:ext cx="180000" cy="18000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5F5A0366-B14C-79CD-E8FD-354E1D6180B4}"/>
                </a:ext>
              </a:extLst>
            </p:cNvPr>
            <p:cNvSpPr/>
            <p:nvPr/>
          </p:nvSpPr>
          <p:spPr>
            <a:xfrm>
              <a:off x="8214417" y="5049693"/>
              <a:ext cx="180000" cy="18000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9B654F04-D645-F840-2B54-B1BF08FC2CA0}"/>
                </a:ext>
              </a:extLst>
            </p:cNvPr>
            <p:cNvSpPr/>
            <p:nvPr/>
          </p:nvSpPr>
          <p:spPr>
            <a:xfrm>
              <a:off x="8993558" y="4269879"/>
              <a:ext cx="180000" cy="18000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2A0C1B88-46AC-EE56-26CD-70089C100136}"/>
                </a:ext>
              </a:extLst>
            </p:cNvPr>
            <p:cNvSpPr/>
            <p:nvPr/>
          </p:nvSpPr>
          <p:spPr>
            <a:xfrm>
              <a:off x="9842244" y="4179879"/>
              <a:ext cx="180000" cy="18000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F2CBF040-3466-93D4-FDD7-5075E7975DDD}"/>
                </a:ext>
              </a:extLst>
            </p:cNvPr>
            <p:cNvSpPr/>
            <p:nvPr/>
          </p:nvSpPr>
          <p:spPr>
            <a:xfrm>
              <a:off x="9382247" y="5775185"/>
              <a:ext cx="180000" cy="18000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898F1CC-D05F-D424-3C86-EDDFF84D1AA8}"/>
                </a:ext>
              </a:extLst>
            </p:cNvPr>
            <p:cNvSpPr txBox="1"/>
            <p:nvPr/>
          </p:nvSpPr>
          <p:spPr>
            <a:xfrm>
              <a:off x="6957162" y="4651916"/>
              <a:ext cx="82907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400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Device</a:t>
              </a:r>
              <a:r>
                <a:rPr lang="es-ES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1</a:t>
              </a:r>
              <a:endParaRPr lang="en-GB" sz="1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B881C73-5F33-7F90-FE04-8A9415E87470}"/>
                </a:ext>
              </a:extLst>
            </p:cNvPr>
            <p:cNvSpPr txBox="1"/>
            <p:nvPr/>
          </p:nvSpPr>
          <p:spPr>
            <a:xfrm>
              <a:off x="8267709" y="4740333"/>
              <a:ext cx="82907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400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Device</a:t>
              </a:r>
              <a:r>
                <a:rPr lang="es-ES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2</a:t>
              </a:r>
              <a:endParaRPr lang="en-GB" sz="1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232F12C-7633-C961-1879-A79DB21503E6}"/>
                </a:ext>
              </a:extLst>
            </p:cNvPr>
            <p:cNvSpPr txBox="1"/>
            <p:nvPr/>
          </p:nvSpPr>
          <p:spPr>
            <a:xfrm>
              <a:off x="8288041" y="3979425"/>
              <a:ext cx="82907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400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Device</a:t>
              </a:r>
              <a:r>
                <a:rPr lang="es-ES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3</a:t>
              </a:r>
              <a:endParaRPr lang="en-GB" sz="1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3F7EB77-C42F-B838-449C-0D78FB302671}"/>
                </a:ext>
              </a:extLst>
            </p:cNvPr>
            <p:cNvSpPr txBox="1"/>
            <p:nvPr/>
          </p:nvSpPr>
          <p:spPr>
            <a:xfrm>
              <a:off x="9932244" y="3872102"/>
              <a:ext cx="82907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400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Device</a:t>
              </a:r>
              <a:r>
                <a:rPr lang="es-ES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4</a:t>
              </a:r>
              <a:endParaRPr lang="en-GB" sz="1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6983D2A-2692-992D-FB82-A651B4F51529}"/>
                </a:ext>
              </a:extLst>
            </p:cNvPr>
            <p:cNvSpPr txBox="1"/>
            <p:nvPr/>
          </p:nvSpPr>
          <p:spPr>
            <a:xfrm>
              <a:off x="8638066" y="5501241"/>
              <a:ext cx="82907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400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Device</a:t>
              </a:r>
              <a:r>
                <a:rPr lang="es-ES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5</a:t>
              </a:r>
              <a:endParaRPr lang="en-GB" sz="1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C5CE284-CD8E-97ED-6471-AABC10E223F3}"/>
              </a:ext>
            </a:extLst>
          </p:cNvPr>
          <p:cNvGrpSpPr/>
          <p:nvPr/>
        </p:nvGrpSpPr>
        <p:grpSpPr>
          <a:xfrm>
            <a:off x="6146800" y="1018854"/>
            <a:ext cx="4874901" cy="5568109"/>
            <a:chOff x="1299231" y="1063796"/>
            <a:chExt cx="4874901" cy="5568109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6296C46B-6AE5-7C84-2C71-811BEAC569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03159" y="4831905"/>
              <a:ext cx="2400000" cy="1800000"/>
            </a:xfrm>
            <a:prstGeom prst="rect">
              <a:avLst/>
            </a:prstGeom>
          </p:spPr>
        </p:pic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B463E0A8-7607-D37B-1CC9-1B1EC1C71DE8}"/>
                </a:ext>
              </a:extLst>
            </p:cNvPr>
            <p:cNvGrpSpPr/>
            <p:nvPr/>
          </p:nvGrpSpPr>
          <p:grpSpPr>
            <a:xfrm>
              <a:off x="1299231" y="1063796"/>
              <a:ext cx="4874901" cy="4178758"/>
              <a:chOff x="1299231" y="1063796"/>
              <a:chExt cx="4874901" cy="4178758"/>
            </a:xfrm>
          </p:grpSpPr>
          <p:pic>
            <p:nvPicPr>
              <p:cNvPr id="32" name="Picture 31">
                <a:extLst>
                  <a:ext uri="{FF2B5EF4-FFF2-40B4-BE49-F238E27FC236}">
                    <a16:creationId xmlns:a16="http://schemas.microsoft.com/office/drawing/2014/main" id="{7A85D1C4-8EDB-7F4E-FCBE-AE5404F66B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299231" y="1063796"/>
                <a:ext cx="2400001" cy="1800000"/>
              </a:xfrm>
              <a:prstGeom prst="rect">
                <a:avLst/>
              </a:prstGeom>
            </p:spPr>
          </p:pic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E07DAB3-276F-BFB4-7E7F-1B240D40BA1C}"/>
                  </a:ext>
                </a:extLst>
              </p:cNvPr>
              <p:cNvSpPr txBox="1"/>
              <p:nvPr/>
            </p:nvSpPr>
            <p:spPr>
              <a:xfrm>
                <a:off x="1329709" y="1090834"/>
                <a:ext cx="1056663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s-ES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Device</a:t>
                </a:r>
                <a:r>
                  <a:rPr lang="es-E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1</a:t>
                </a:r>
                <a:endParaRPr lang="en-GB" dirty="0"/>
              </a:p>
            </p:txBody>
          </p:sp>
          <p:pic>
            <p:nvPicPr>
              <p:cNvPr id="34" name="Picture 33">
                <a:extLst>
                  <a:ext uri="{FF2B5EF4-FFF2-40B4-BE49-F238E27FC236}">
                    <a16:creationId xmlns:a16="http://schemas.microsoft.com/office/drawing/2014/main" id="{7AF16E92-4A51-118B-D401-2D95F2EBD6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757779" y="1063796"/>
                <a:ext cx="2400001" cy="1800000"/>
              </a:xfrm>
              <a:prstGeom prst="rect">
                <a:avLst/>
              </a:prstGeom>
            </p:spPr>
          </p:pic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050C9C9-C840-72D3-A5E0-8063B169ED75}"/>
                  </a:ext>
                </a:extLst>
              </p:cNvPr>
              <p:cNvSpPr txBox="1"/>
              <p:nvPr/>
            </p:nvSpPr>
            <p:spPr>
              <a:xfrm>
                <a:off x="3788829" y="1090834"/>
                <a:ext cx="1056663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s-ES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Device</a:t>
                </a:r>
                <a:r>
                  <a:rPr lang="es-E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2</a:t>
                </a:r>
                <a:endParaRPr lang="en-GB" dirty="0"/>
              </a:p>
            </p:txBody>
          </p:sp>
          <p:pic>
            <p:nvPicPr>
              <p:cNvPr id="36" name="Picture 35">
                <a:extLst>
                  <a:ext uri="{FF2B5EF4-FFF2-40B4-BE49-F238E27FC236}">
                    <a16:creationId xmlns:a16="http://schemas.microsoft.com/office/drawing/2014/main" id="{284B3B61-FD63-B076-5496-08DBC85775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303161" y="2939280"/>
                <a:ext cx="2400001" cy="1800000"/>
              </a:xfrm>
              <a:prstGeom prst="rect">
                <a:avLst/>
              </a:prstGeom>
            </p:spPr>
          </p:pic>
          <p:pic>
            <p:nvPicPr>
              <p:cNvPr id="37" name="Picture 36">
                <a:extLst>
                  <a:ext uri="{FF2B5EF4-FFF2-40B4-BE49-F238E27FC236}">
                    <a16:creationId xmlns:a16="http://schemas.microsoft.com/office/drawing/2014/main" id="{06037EAA-53E4-6CA8-54B7-5810B413FB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774132" y="2939827"/>
                <a:ext cx="2400000" cy="1800000"/>
              </a:xfrm>
              <a:prstGeom prst="rect">
                <a:avLst/>
              </a:prstGeom>
            </p:spPr>
          </p:pic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7330851-AB97-B0F9-ED94-91843DA093B4}"/>
                  </a:ext>
                </a:extLst>
              </p:cNvPr>
              <p:cNvSpPr txBox="1"/>
              <p:nvPr/>
            </p:nvSpPr>
            <p:spPr>
              <a:xfrm>
                <a:off x="1333638" y="2967363"/>
                <a:ext cx="1056663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s-ES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Device</a:t>
                </a:r>
                <a:r>
                  <a:rPr lang="es-E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3</a:t>
                </a:r>
                <a:endParaRPr lang="en-GB" dirty="0"/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88C8D9F-7DA1-68E9-3D39-8CB858A20CD4}"/>
                  </a:ext>
                </a:extLst>
              </p:cNvPr>
              <p:cNvSpPr txBox="1"/>
              <p:nvPr/>
            </p:nvSpPr>
            <p:spPr>
              <a:xfrm>
                <a:off x="3792758" y="2967363"/>
                <a:ext cx="1056663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s-ES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Device</a:t>
                </a:r>
                <a:r>
                  <a:rPr lang="es-E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4</a:t>
                </a:r>
                <a:endParaRPr lang="en-GB" dirty="0"/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89DD928-4751-E55D-9043-2FBE567D426F}"/>
                  </a:ext>
                </a:extLst>
              </p:cNvPr>
              <p:cNvSpPr txBox="1"/>
              <p:nvPr/>
            </p:nvSpPr>
            <p:spPr>
              <a:xfrm>
                <a:off x="1333638" y="4873222"/>
                <a:ext cx="1056663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s-ES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Device</a:t>
                </a:r>
                <a:r>
                  <a:rPr lang="es-E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5</a:t>
                </a:r>
                <a:endParaRPr lang="en-GB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0942715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D739E64-33BE-66BF-9CDB-1419666F5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with the data from literature:</a:t>
            </a:r>
            <a:endParaRPr lang="ru-RU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7B601B7-1A0A-E677-7B4E-0C6809D53C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8128"/>
            <a:ext cx="10515600" cy="1002242"/>
          </a:xfrm>
        </p:spPr>
        <p:txBody>
          <a:bodyPr/>
          <a:lstStyle/>
          <a:p>
            <a:pPr marL="514350" indent="-514350">
              <a:buFont typeface="+mj-lt"/>
              <a:buAutoNum type="arabicParenR"/>
            </a:pPr>
            <a:r>
              <a:rPr lang="en-US" b="0" i="0" dirty="0">
                <a:solidFill>
                  <a:srgbClr val="1A1A1A"/>
                </a:solidFill>
                <a:effectLst/>
              </a:rPr>
              <a:t>Ji </a:t>
            </a:r>
            <a:r>
              <a:rPr lang="en-US" b="0" i="0" dirty="0" err="1">
                <a:solidFill>
                  <a:srgbClr val="1A1A1A"/>
                </a:solidFill>
                <a:effectLst/>
              </a:rPr>
              <a:t>Heon</a:t>
            </a:r>
            <a:r>
              <a:rPr lang="en-US" b="0" i="0" dirty="0">
                <a:solidFill>
                  <a:srgbClr val="1A1A1A"/>
                </a:solidFill>
                <a:effectLst/>
              </a:rPr>
              <a:t> Kim, Tae Ho Kim, </a:t>
            </a:r>
            <a:r>
              <a:rPr lang="en-US" b="0" i="0" dirty="0" err="1">
                <a:solidFill>
                  <a:srgbClr val="1A1A1A"/>
                </a:solidFill>
                <a:effectLst/>
              </a:rPr>
              <a:t>Hyunjea</a:t>
            </a:r>
            <a:r>
              <a:rPr lang="en-US" b="0" i="0" dirty="0">
                <a:solidFill>
                  <a:srgbClr val="1A1A1A"/>
                </a:solidFill>
                <a:effectLst/>
              </a:rPr>
              <a:t> Lee, Young Ran Park, Woong Choi, Cheol Jin Lee; Thickness-dependent electron mobility of single and few-layer MoS</a:t>
            </a:r>
            <a:r>
              <a:rPr lang="en-US" b="0" i="0" baseline="-25000" dirty="0">
                <a:solidFill>
                  <a:srgbClr val="1A1A1A"/>
                </a:solidFill>
                <a:effectLst/>
              </a:rPr>
              <a:t>2</a:t>
            </a:r>
            <a:r>
              <a:rPr lang="en-US" b="0" i="0" dirty="0">
                <a:solidFill>
                  <a:srgbClr val="1A1A1A"/>
                </a:solidFill>
                <a:effectLst/>
              </a:rPr>
              <a:t> thin-film transistors. </a:t>
            </a:r>
            <a:r>
              <a:rPr lang="en-US" b="0" i="1" dirty="0">
                <a:solidFill>
                  <a:srgbClr val="1A1A1A"/>
                </a:solidFill>
                <a:effectLst/>
              </a:rPr>
              <a:t>AIP Advances</a:t>
            </a:r>
            <a:r>
              <a:rPr lang="en-US" b="0" i="0" dirty="0">
                <a:solidFill>
                  <a:srgbClr val="1A1A1A"/>
                </a:solidFill>
                <a:effectLst/>
              </a:rPr>
              <a:t> 1 June 2016; 6 (6): 065106. </a:t>
            </a:r>
            <a:r>
              <a:rPr lang="en-US" b="0" i="0" u="none" strike="noStrike" dirty="0">
                <a:solidFill>
                  <a:srgbClr val="0066CC"/>
                </a:solidFill>
                <a:effectLst/>
                <a:hlinkClick r:id="rId2"/>
              </a:rPr>
              <a:t>https://doi.org/10.1063/1.4953809</a:t>
            </a:r>
            <a:endParaRPr lang="en-US" b="0" i="0" u="none" strike="noStrike" dirty="0">
              <a:solidFill>
                <a:srgbClr val="0066CC"/>
              </a:solidFill>
              <a:effectLst/>
            </a:endParaRPr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7" name="New picture">
            <a:extLst>
              <a:ext uri="{FF2B5EF4-FFF2-40B4-BE49-F238E27FC236}">
                <a16:creationId xmlns:a16="http://schemas.microsoft.com/office/drawing/2014/main" id="{2D17A538-CA4E-4935-AE50-775C19EB36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827867"/>
            <a:ext cx="2735263" cy="308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970BCDA-8152-03E1-E135-EA95F34834C9}"/>
              </a:ext>
            </a:extLst>
          </p:cNvPr>
          <p:cNvSpPr txBox="1"/>
          <p:nvPr/>
        </p:nvSpPr>
        <p:spPr>
          <a:xfrm>
            <a:off x="211667" y="6045200"/>
            <a:ext cx="61984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lphaLcParenBoth"/>
            </a:pPr>
            <a:r>
              <a:rPr lang="en-US" sz="1400" b="0" i="0" dirty="0">
                <a:solidFill>
                  <a:srgbClr val="1A1A1A"/>
                </a:solidFill>
                <a:effectLst/>
              </a:rPr>
              <a:t>Schematic cross-section of a MoS</a:t>
            </a:r>
            <a:r>
              <a:rPr lang="en-US" sz="1400" b="0" i="0" baseline="-25000" dirty="0">
                <a:solidFill>
                  <a:srgbClr val="1A1A1A"/>
                </a:solidFill>
                <a:effectLst/>
              </a:rPr>
              <a:t>2</a:t>
            </a:r>
            <a:r>
              <a:rPr lang="en-US" sz="1400" b="0" i="0" dirty="0">
                <a:solidFill>
                  <a:srgbClr val="1A1A1A"/>
                </a:solidFill>
                <a:effectLst/>
              </a:rPr>
              <a:t> thin-film transistor fabricated in this study. </a:t>
            </a:r>
          </a:p>
          <a:p>
            <a:r>
              <a:rPr lang="en-US" sz="1400" dirty="0">
                <a:solidFill>
                  <a:srgbClr val="1A1A1A"/>
                </a:solidFill>
              </a:rPr>
              <a:t>(b)  </a:t>
            </a:r>
            <a:r>
              <a:rPr lang="en-US" sz="1400" b="0" i="0" dirty="0">
                <a:solidFill>
                  <a:srgbClr val="1A1A1A"/>
                </a:solidFill>
                <a:effectLst/>
              </a:rPr>
              <a:t> Optical micrograph of a representative MoS</a:t>
            </a:r>
            <a:r>
              <a:rPr lang="en-US" sz="1400" b="0" i="0" baseline="-25000" dirty="0">
                <a:solidFill>
                  <a:srgbClr val="1A1A1A"/>
                </a:solidFill>
                <a:effectLst/>
              </a:rPr>
              <a:t>2</a:t>
            </a:r>
            <a:r>
              <a:rPr lang="en-US" sz="1400" b="0" i="0" dirty="0">
                <a:solidFill>
                  <a:srgbClr val="1A1A1A"/>
                </a:solidFill>
                <a:effectLst/>
              </a:rPr>
              <a:t> transistor.</a:t>
            </a:r>
            <a:endParaRPr lang="ru-RU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A6262A1-FF53-2EDD-F254-2E0467098B26}"/>
              </a:ext>
            </a:extLst>
          </p:cNvPr>
          <p:cNvSpPr txBox="1"/>
          <p:nvPr/>
        </p:nvSpPr>
        <p:spPr>
          <a:xfrm>
            <a:off x="3872349" y="3051538"/>
            <a:ext cx="2662908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Bottom gate, Top contact</a:t>
            </a:r>
          </a:p>
          <a:p>
            <a:r>
              <a:rPr lang="en-US" dirty="0"/>
              <a:t>SiO2 dielectric</a:t>
            </a:r>
          </a:p>
          <a:p>
            <a:r>
              <a:rPr lang="en-US" dirty="0"/>
              <a:t>Au electrodes</a:t>
            </a:r>
          </a:p>
          <a:p>
            <a:endParaRPr lang="en-US" dirty="0"/>
          </a:p>
          <a:p>
            <a:r>
              <a:rPr lang="en-US" dirty="0"/>
              <a:t>For 1L TFT:</a:t>
            </a:r>
          </a:p>
          <a:p>
            <a:r>
              <a:rPr lang="en-US" dirty="0"/>
              <a:t>Channel width W ∝ 10 um</a:t>
            </a:r>
          </a:p>
          <a:p>
            <a:r>
              <a:rPr lang="en-US" dirty="0"/>
              <a:t>Channel length L ∝ 5 um</a:t>
            </a:r>
            <a:endParaRPr lang="ru-RU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4707947-7279-FC97-A309-660EBDCE5E44}"/>
              </a:ext>
            </a:extLst>
          </p:cNvPr>
          <p:cNvSpPr txBox="1"/>
          <p:nvPr/>
        </p:nvSpPr>
        <p:spPr>
          <a:xfrm>
            <a:off x="7086600" y="3242733"/>
            <a:ext cx="281160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Main parameters for 1L TFT: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ON/OFF ∝ 10</a:t>
            </a:r>
            <a:r>
              <a:rPr lang="en-US" baseline="30000" dirty="0"/>
              <a:t>7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mu ∝ 10 cm</a:t>
            </a:r>
            <a:r>
              <a:rPr lang="en-US" baseline="30000" dirty="0"/>
              <a:t>2</a:t>
            </a:r>
            <a:r>
              <a:rPr lang="en-US" dirty="0"/>
              <a:t>/(V*s)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SS ∝ 60mV/decade</a:t>
            </a:r>
            <a:endParaRPr lang="ru-RU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281C881-BF43-6E34-52AC-274384792467}"/>
              </a:ext>
            </a:extLst>
          </p:cNvPr>
          <p:cNvSpPr txBox="1"/>
          <p:nvPr/>
        </p:nvSpPr>
        <p:spPr>
          <a:xfrm>
            <a:off x="3872349" y="5379365"/>
            <a:ext cx="4321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Deposition method – mechanical exfoliation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702381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B5C18-7028-A185-275A-E4BA9FC118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with the data from literature: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B2FEB6-4E64-FBA4-F1C8-09BFAB78EE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7338"/>
            <a:ext cx="10515600" cy="105039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2) Single-layer MoS2 Phototransistors, Yin, </a:t>
            </a:r>
            <a:r>
              <a:rPr lang="en-US" dirty="0" err="1"/>
              <a:t>Zongyou</a:t>
            </a:r>
            <a:r>
              <a:rPr lang="en-US" dirty="0"/>
              <a:t> &amp; Li, Hai &amp; Li, (Colin) Hong &amp; Jiang, Lin &amp; Shi, </a:t>
            </a:r>
            <a:r>
              <a:rPr lang="en-US" dirty="0" err="1"/>
              <a:t>Yumeng</a:t>
            </a:r>
            <a:r>
              <a:rPr lang="en-US" dirty="0"/>
              <a:t> &amp; Sun, </a:t>
            </a:r>
            <a:r>
              <a:rPr lang="en-US" dirty="0" err="1"/>
              <a:t>Yinghui</a:t>
            </a:r>
            <a:r>
              <a:rPr lang="en-US" dirty="0"/>
              <a:t> &amp; Lu, Gang &amp; Zhang, Qing &amp; Chen, </a:t>
            </a:r>
            <a:r>
              <a:rPr lang="en-US" dirty="0" err="1"/>
              <a:t>Xiaodong</a:t>
            </a:r>
            <a:r>
              <a:rPr lang="en-US" dirty="0"/>
              <a:t> &amp; Zhang, Hua, </a:t>
            </a:r>
            <a:r>
              <a:rPr lang="en-US" dirty="0">
                <a:hlinkClick r:id="rId2"/>
              </a:rPr>
              <a:t>https://doi.org/10.1021/nn2024557</a:t>
            </a:r>
            <a:endParaRPr lang="en-US" dirty="0"/>
          </a:p>
          <a:p>
            <a:pPr marL="0" indent="0">
              <a:buNone/>
            </a:pPr>
            <a:endParaRPr lang="ru-RU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067CEBE-A3B8-FEF5-FD7C-D2CF75142B57}"/>
              </a:ext>
            </a:extLst>
          </p:cNvPr>
          <p:cNvGrpSpPr/>
          <p:nvPr/>
        </p:nvGrpSpPr>
        <p:grpSpPr>
          <a:xfrm>
            <a:off x="838200" y="2799834"/>
            <a:ext cx="4819137" cy="1865299"/>
            <a:chOff x="1049867" y="3731168"/>
            <a:chExt cx="4819137" cy="1865299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391B4BC-EB2A-0E1D-ADFA-21E9632DE59E}"/>
                </a:ext>
              </a:extLst>
            </p:cNvPr>
            <p:cNvSpPr/>
            <p:nvPr/>
          </p:nvSpPr>
          <p:spPr>
            <a:xfrm>
              <a:off x="1049867" y="4910667"/>
              <a:ext cx="2912533" cy="68580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D89897C-3779-69FA-51CB-A0427431DE59}"/>
                </a:ext>
              </a:extLst>
            </p:cNvPr>
            <p:cNvSpPr/>
            <p:nvPr/>
          </p:nvSpPr>
          <p:spPr>
            <a:xfrm>
              <a:off x="1049867" y="4478867"/>
              <a:ext cx="2912533" cy="4318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2E70163-4D10-5A08-8028-1D6C09EA99C0}"/>
                </a:ext>
              </a:extLst>
            </p:cNvPr>
            <p:cNvSpPr/>
            <p:nvPr/>
          </p:nvSpPr>
          <p:spPr>
            <a:xfrm>
              <a:off x="1049867" y="4140200"/>
              <a:ext cx="745066" cy="33866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235944B-64CF-2F59-4FF7-CCCE386C6D51}"/>
                </a:ext>
              </a:extLst>
            </p:cNvPr>
            <p:cNvSpPr/>
            <p:nvPr/>
          </p:nvSpPr>
          <p:spPr>
            <a:xfrm>
              <a:off x="3225800" y="4140200"/>
              <a:ext cx="736600" cy="33866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22BEFCF-D280-9BF0-83BD-5D2BBC222879}"/>
                </a:ext>
              </a:extLst>
            </p:cNvPr>
            <p:cNvSpPr/>
            <p:nvPr/>
          </p:nvSpPr>
          <p:spPr>
            <a:xfrm>
              <a:off x="1794933" y="4250268"/>
              <a:ext cx="1430867" cy="228599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C8800D2-B1A0-BB97-E338-BFD81AEC79FD}"/>
                </a:ext>
              </a:extLst>
            </p:cNvPr>
            <p:cNvSpPr txBox="1"/>
            <p:nvPr/>
          </p:nvSpPr>
          <p:spPr>
            <a:xfrm>
              <a:off x="4145968" y="4140200"/>
              <a:ext cx="172303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Ti/Au electrodes</a:t>
              </a:r>
            </a:p>
            <a:p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2985B32-8971-112F-4E11-832CBAFF4168}"/>
                </a:ext>
              </a:extLst>
            </p:cNvPr>
            <p:cNvSpPr txBox="1"/>
            <p:nvPr/>
          </p:nvSpPr>
          <p:spPr>
            <a:xfrm>
              <a:off x="4145968" y="4510101"/>
              <a:ext cx="1691489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SiO2 (300 nm)</a:t>
              </a:r>
            </a:p>
            <a:p>
              <a:endParaRPr lang="en-US" dirty="0"/>
            </a:p>
            <a:p>
              <a:r>
                <a:rPr lang="en-US" dirty="0"/>
                <a:t>Si (bottom gate)</a:t>
              </a:r>
              <a:endParaRPr lang="ru-RU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C661F6C-849D-F4D8-578E-6D969D74F381}"/>
                </a:ext>
              </a:extLst>
            </p:cNvPr>
            <p:cNvSpPr txBox="1"/>
            <p:nvPr/>
          </p:nvSpPr>
          <p:spPr>
            <a:xfrm>
              <a:off x="1794933" y="3731168"/>
              <a:ext cx="12355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MoS2 layer</a:t>
              </a:r>
              <a:endParaRPr lang="ru-RU" dirty="0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4EFA1D6E-2016-0FE2-1CBD-55AD14F5872D}"/>
              </a:ext>
            </a:extLst>
          </p:cNvPr>
          <p:cNvSpPr txBox="1"/>
          <p:nvPr/>
        </p:nvSpPr>
        <p:spPr>
          <a:xfrm>
            <a:off x="6007823" y="3301768"/>
            <a:ext cx="328808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MoS2 layer: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Channel length L = 2.1 um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Channel width W = 2.6 um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Channel thickness </a:t>
            </a:r>
            <a:r>
              <a:rPr lang="en-US" dirty="0" err="1"/>
              <a:t>th</a:t>
            </a:r>
            <a:r>
              <a:rPr lang="en-US" dirty="0"/>
              <a:t> = 0.8 nm</a:t>
            </a:r>
            <a:endParaRPr lang="ru-RU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5FD0992-9D22-F8C0-DBC1-A249277D1E41}"/>
              </a:ext>
            </a:extLst>
          </p:cNvPr>
          <p:cNvSpPr txBox="1"/>
          <p:nvPr/>
        </p:nvSpPr>
        <p:spPr>
          <a:xfrm>
            <a:off x="6007823" y="4625663"/>
            <a:ext cx="239039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Main parameters: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mu = 0.11 cm</a:t>
            </a:r>
            <a:r>
              <a:rPr lang="en-US" baseline="30000" dirty="0"/>
              <a:t>2</a:t>
            </a:r>
            <a:r>
              <a:rPr lang="en-US" dirty="0"/>
              <a:t>/(V*s)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ON/OFF ∝ 10</a:t>
            </a:r>
            <a:r>
              <a:rPr lang="en-US" baseline="30000" dirty="0"/>
              <a:t>3</a:t>
            </a:r>
            <a:endParaRPr lang="ru-RU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4203AD3-7602-D8B6-56EA-33E7630220DB}"/>
              </a:ext>
            </a:extLst>
          </p:cNvPr>
          <p:cNvSpPr txBox="1"/>
          <p:nvPr/>
        </p:nvSpPr>
        <p:spPr>
          <a:xfrm>
            <a:off x="6007823" y="2594001"/>
            <a:ext cx="4321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Deposition method – mechanical exfoliation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9802364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A7CE0C-F5B6-D907-A8E1-5DE5521B9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with the data from literature: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F02599-7E82-AEFA-5918-5F34FBA459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7338"/>
            <a:ext cx="10515600" cy="117739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3)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-apple-system"/>
              </a:rPr>
              <a:t>Radisavljevic</a:t>
            </a:r>
            <a:r>
              <a:rPr lang="en-US" b="0" i="0" dirty="0">
                <a:solidFill>
                  <a:srgbClr val="222222"/>
                </a:solidFill>
                <a:effectLst/>
                <a:latin typeface="-apple-system"/>
              </a:rPr>
              <a:t>, B.,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-apple-system"/>
              </a:rPr>
              <a:t>Radenovic</a:t>
            </a:r>
            <a:r>
              <a:rPr lang="en-US" b="0" i="0" dirty="0">
                <a:solidFill>
                  <a:srgbClr val="222222"/>
                </a:solidFill>
                <a:effectLst/>
                <a:latin typeface="-apple-system"/>
              </a:rPr>
              <a:t>, A.,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-apple-system"/>
              </a:rPr>
              <a:t>Brivio</a:t>
            </a:r>
            <a:r>
              <a:rPr lang="en-US" b="0" i="0" dirty="0">
                <a:solidFill>
                  <a:srgbClr val="222222"/>
                </a:solidFill>
                <a:effectLst/>
                <a:latin typeface="-apple-system"/>
              </a:rPr>
              <a:t>, J. </a:t>
            </a:r>
            <a:r>
              <a:rPr lang="en-US" b="0" i="1" dirty="0">
                <a:solidFill>
                  <a:srgbClr val="222222"/>
                </a:solidFill>
                <a:effectLst/>
                <a:latin typeface="-apple-system"/>
              </a:rPr>
              <a:t>et al.</a:t>
            </a:r>
            <a:r>
              <a:rPr lang="en-US" b="0" i="0" dirty="0">
                <a:solidFill>
                  <a:srgbClr val="222222"/>
                </a:solidFill>
                <a:effectLst/>
                <a:latin typeface="-apple-system"/>
              </a:rPr>
              <a:t> Single-layer MoS</a:t>
            </a:r>
            <a:r>
              <a:rPr lang="en-US" b="0" i="0" baseline="-25000" dirty="0">
                <a:solidFill>
                  <a:srgbClr val="222222"/>
                </a:solidFill>
                <a:effectLst/>
                <a:latin typeface="-apple-system"/>
              </a:rPr>
              <a:t>2</a:t>
            </a:r>
            <a:r>
              <a:rPr lang="en-US" b="0" i="0" dirty="0">
                <a:solidFill>
                  <a:srgbClr val="222222"/>
                </a:solidFill>
                <a:effectLst/>
                <a:latin typeface="-apple-system"/>
              </a:rPr>
              <a:t> transistors. </a:t>
            </a:r>
            <a:r>
              <a:rPr lang="en-US" b="0" i="1" dirty="0">
                <a:solidFill>
                  <a:srgbClr val="222222"/>
                </a:solidFill>
                <a:effectLst/>
                <a:latin typeface="-apple-system"/>
              </a:rPr>
              <a:t>Nature Nanotech</a:t>
            </a:r>
            <a:r>
              <a:rPr lang="en-US" b="0" i="0" dirty="0">
                <a:solidFill>
                  <a:srgbClr val="222222"/>
                </a:solidFill>
                <a:effectLst/>
                <a:latin typeface="-apple-system"/>
              </a:rPr>
              <a:t> </a:t>
            </a:r>
            <a:r>
              <a:rPr lang="en-US" b="1" i="0" dirty="0">
                <a:solidFill>
                  <a:srgbClr val="222222"/>
                </a:solidFill>
                <a:effectLst/>
                <a:latin typeface="-apple-system"/>
              </a:rPr>
              <a:t>6</a:t>
            </a:r>
            <a:r>
              <a:rPr lang="en-US" b="0" i="0" dirty="0">
                <a:solidFill>
                  <a:srgbClr val="222222"/>
                </a:solidFill>
                <a:effectLst/>
                <a:latin typeface="-apple-system"/>
              </a:rPr>
              <a:t>, 147–150 (2011). </a:t>
            </a:r>
            <a:r>
              <a:rPr lang="en-US" b="0" i="0" dirty="0">
                <a:solidFill>
                  <a:srgbClr val="222222"/>
                </a:solidFill>
                <a:effectLst/>
                <a:latin typeface="-apple-system"/>
                <a:hlinkClick r:id="rId2"/>
              </a:rPr>
              <a:t>https://doi.org/10.1038/nnano.2010.279</a:t>
            </a:r>
            <a:endParaRPr lang="en-US" b="0" i="0" dirty="0">
              <a:solidFill>
                <a:srgbClr val="222222"/>
              </a:solidFill>
              <a:effectLst/>
              <a:latin typeface="-apple-system"/>
            </a:endParaRPr>
          </a:p>
          <a:p>
            <a:pPr marL="0" indent="0">
              <a:buNone/>
            </a:pPr>
            <a:endParaRPr lang="en-US" dirty="0">
              <a:solidFill>
                <a:srgbClr val="222222"/>
              </a:solidFill>
              <a:latin typeface="-apple-system"/>
            </a:endParaRPr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C4BDE5-8386-F41D-99AA-92D99927CC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07470"/>
            <a:ext cx="5849166" cy="32389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0C28FBD-160E-87E9-831E-E78C1098EA89}"/>
              </a:ext>
            </a:extLst>
          </p:cNvPr>
          <p:cNvSpPr txBox="1"/>
          <p:nvPr/>
        </p:nvSpPr>
        <p:spPr>
          <a:xfrm>
            <a:off x="5849166" y="4665448"/>
            <a:ext cx="37840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Main parameters: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mu (for back gate) ∝ 217 cm</a:t>
            </a:r>
            <a:r>
              <a:rPr lang="en-US" baseline="30000" dirty="0"/>
              <a:t>2</a:t>
            </a:r>
            <a:r>
              <a:rPr lang="en-US" dirty="0"/>
              <a:t>/(V*s)</a:t>
            </a:r>
            <a:endParaRPr lang="ru-R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0A082E-7C2F-2BCE-34D7-3F06B13FAAF3}"/>
              </a:ext>
            </a:extLst>
          </p:cNvPr>
          <p:cNvSpPr txBox="1"/>
          <p:nvPr/>
        </p:nvSpPr>
        <p:spPr>
          <a:xfrm>
            <a:off x="5849166" y="3099598"/>
            <a:ext cx="643483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MoS2 layer: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Channel width W = 4 um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Channel length L = 1.5 um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Channel thickness </a:t>
            </a:r>
            <a:r>
              <a:rPr lang="en-US" dirty="0" err="1"/>
              <a:t>th</a:t>
            </a:r>
            <a:r>
              <a:rPr lang="en-US" dirty="0"/>
              <a:t> = 0.65 nm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Channel-Back gate capacitance per unit area: Ci = 1.3*10</a:t>
            </a:r>
            <a:r>
              <a:rPr lang="en-US" baseline="30000" dirty="0"/>
              <a:t>-4 </a:t>
            </a:r>
            <a:r>
              <a:rPr lang="en-US" dirty="0"/>
              <a:t>F/m</a:t>
            </a:r>
            <a:r>
              <a:rPr lang="en-US" baseline="30000" dirty="0"/>
              <a:t>2</a:t>
            </a:r>
            <a:endParaRPr lang="ru-R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97ABE60-9DDD-5345-DA53-BFA8120DA552}"/>
              </a:ext>
            </a:extLst>
          </p:cNvPr>
          <p:cNvSpPr txBox="1"/>
          <p:nvPr/>
        </p:nvSpPr>
        <p:spPr>
          <a:xfrm>
            <a:off x="3029766" y="5723467"/>
            <a:ext cx="57964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result is not truly concrete, since in the same paragraph</a:t>
            </a:r>
          </a:p>
          <a:p>
            <a:r>
              <a:rPr lang="en-US" dirty="0"/>
              <a:t>they mention the mobility of 0.1-10 cm</a:t>
            </a:r>
            <a:r>
              <a:rPr lang="en-US" baseline="30000" dirty="0"/>
              <a:t>2</a:t>
            </a:r>
            <a:r>
              <a:rPr lang="en-US" dirty="0"/>
              <a:t>/(V*s).</a:t>
            </a:r>
            <a:endParaRPr lang="ru-RU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DAF08D-AB3A-8AEE-745C-8E07874A9BF7}"/>
              </a:ext>
            </a:extLst>
          </p:cNvPr>
          <p:cNvSpPr txBox="1"/>
          <p:nvPr/>
        </p:nvSpPr>
        <p:spPr>
          <a:xfrm>
            <a:off x="5849166" y="2409006"/>
            <a:ext cx="43212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Deposition method – mechanical exfoliation</a:t>
            </a:r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406596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78692A6-C330-2C03-E1B8-DFD4E24F8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US" sz="2000" b="1" dirty="0">
                <a:latin typeface="+mn-lt"/>
              </a:rPr>
              <a:t>Sample1_device1</a:t>
            </a:r>
            <a:endParaRPr lang="ru-RU" sz="2000" b="1" dirty="0">
              <a:latin typeface="+mn-lt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CD22E37-3911-62C2-1B19-4C43E0E1264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ON/OFF = 0.22*10</a:t>
            </a:r>
            <a:r>
              <a:rPr lang="en-US" baseline="30000" dirty="0"/>
              <a:t>6</a:t>
            </a:r>
          </a:p>
          <a:p>
            <a:r>
              <a:rPr lang="en-US" dirty="0"/>
              <a:t>SS = 4.32 ± 0.16 V/dec</a:t>
            </a:r>
          </a:p>
          <a:p>
            <a:r>
              <a:rPr lang="en-US" dirty="0"/>
              <a:t>Vth = -8.75 ± 0.11 V</a:t>
            </a:r>
          </a:p>
          <a:p>
            <a:r>
              <a:rPr lang="en-US" dirty="0"/>
              <a:t>mu = 0.2156 ± 0.0013 cm</a:t>
            </a:r>
            <a:r>
              <a:rPr lang="en-US" baseline="30000" dirty="0"/>
              <a:t>2</a:t>
            </a:r>
            <a:r>
              <a:rPr lang="en-US" dirty="0"/>
              <a:t>/(V*s)</a:t>
            </a:r>
            <a:endParaRPr lang="ru-RU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49FC42AB-33BD-55D1-7237-F5A3E16159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trfSat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and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trfLin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are fine, hysteresis is present, but small, however, the output curves show no field effect.</a:t>
            </a:r>
            <a:r>
              <a:rPr lang="en-US" dirty="0"/>
              <a:t> </a:t>
            </a:r>
            <a:endParaRPr lang="ru-RU" dirty="0"/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26BD2C80-0295-0781-9FD4-56D69E041A6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96665836"/>
              </p:ext>
            </p:extLst>
          </p:nvPr>
        </p:nvGraphicFramePr>
        <p:xfrm>
          <a:off x="3513942" y="189086"/>
          <a:ext cx="4236294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3" imgW="3920760" imgH="3000960" progId="Origin95.Graph">
                  <p:embed/>
                </p:oleObj>
              </mc:Choice>
              <mc:Fallback>
                <p:oleObj name="Graph" r:id="rId3" imgW="3920760" imgH="3000960" progId="Origin95.Graph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26BD2C80-0295-0781-9FD4-56D69E041A6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513942" y="189086"/>
                        <a:ext cx="4236294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6C35F3A8-B599-78C5-C37F-D1A16C8A4EF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76739018"/>
              </p:ext>
            </p:extLst>
          </p:nvPr>
        </p:nvGraphicFramePr>
        <p:xfrm>
          <a:off x="-205013" y="188913"/>
          <a:ext cx="4233863" cy="3240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5" imgW="3920760" imgH="3000960" progId="Origin95.Graph">
                  <p:embed/>
                </p:oleObj>
              </mc:Choice>
              <mc:Fallback>
                <p:oleObj name="Graph" r:id="rId5" imgW="3920760" imgH="3000960" progId="Origin95.Graph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6C35F3A8-B599-78C5-C37F-D1A16C8A4EF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-205013" y="188913"/>
                        <a:ext cx="4233863" cy="3240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018B9653-117E-0DB4-3265-359B421CF3D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46381146"/>
              </p:ext>
            </p:extLst>
          </p:nvPr>
        </p:nvGraphicFramePr>
        <p:xfrm>
          <a:off x="-205436" y="3222408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7" imgW="3920760" imgH="3000960" progId="Origin95.Graph">
                  <p:embed/>
                </p:oleObj>
              </mc:Choice>
              <mc:Fallback>
                <p:oleObj name="Graph" r:id="rId7" imgW="3920760" imgH="3000960" progId="Origin95.Grap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018B9653-117E-0DB4-3265-359B421CF3D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-205436" y="3222408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E1D2D231-259E-A25E-C038-4A28C0CF6D1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66119109"/>
              </p:ext>
            </p:extLst>
          </p:nvPr>
        </p:nvGraphicFramePr>
        <p:xfrm>
          <a:off x="3513519" y="3222408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9" imgW="3920760" imgH="3000960" progId="Origin95.Graph">
                  <p:embed/>
                </p:oleObj>
              </mc:Choice>
              <mc:Fallback>
                <p:oleObj name="Graph" r:id="rId9" imgW="3920760" imgH="3000960" progId="Origin95.Grap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28047648-7B00-76B5-6C24-696F9A8F9A5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513519" y="3222408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7" name="Group 16">
            <a:extLst>
              <a:ext uri="{FF2B5EF4-FFF2-40B4-BE49-F238E27FC236}">
                <a16:creationId xmlns:a16="http://schemas.microsoft.com/office/drawing/2014/main" id="{F0469A0F-22F2-EF04-43E2-9AFB9E9D2DCC}"/>
              </a:ext>
            </a:extLst>
          </p:cNvPr>
          <p:cNvGrpSpPr/>
          <p:nvPr/>
        </p:nvGrpSpPr>
        <p:grpSpPr>
          <a:xfrm>
            <a:off x="7571721" y="291914"/>
            <a:ext cx="2822857" cy="2160000"/>
            <a:chOff x="405832" y="803172"/>
            <a:chExt cx="2822857" cy="2160000"/>
          </a:xfrm>
        </p:grpSpPr>
        <p:graphicFrame>
          <p:nvGraphicFramePr>
            <p:cNvPr id="18" name="Object 17">
              <a:extLst>
                <a:ext uri="{FF2B5EF4-FFF2-40B4-BE49-F238E27FC236}">
                  <a16:creationId xmlns:a16="http://schemas.microsoft.com/office/drawing/2014/main" id="{FD7B58D9-F462-6259-F6F5-CA9B5FB83CDC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87651258"/>
                </p:ext>
              </p:extLst>
            </p:nvPr>
          </p:nvGraphicFramePr>
          <p:xfrm>
            <a:off x="405832" y="803172"/>
            <a:ext cx="2822857" cy="2160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Graph" r:id="rId11" imgW="3920760" imgH="3000960" progId="Origin95.Graph">
                    <p:embed/>
                  </p:oleObj>
                </mc:Choice>
                <mc:Fallback>
                  <p:oleObj name="Graph" r:id="rId11" imgW="3920760" imgH="3000960" progId="Origin95.Graph">
                    <p:embed/>
                    <p:pic>
                      <p:nvPicPr>
                        <p:cNvPr id="3" name="Object 2">
                          <a:extLst>
                            <a:ext uri="{FF2B5EF4-FFF2-40B4-BE49-F238E27FC236}">
                              <a16:creationId xmlns:a16="http://schemas.microsoft.com/office/drawing/2014/main" id="{ED38744D-FFA0-4754-1F7A-CE0FE78AB1E8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405832" y="803172"/>
                          <a:ext cx="2822857" cy="21600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222E0EE-1F94-4A48-9546-2F1EEE9A9152}"/>
                </a:ext>
              </a:extLst>
            </p:cNvPr>
            <p:cNvSpPr txBox="1"/>
            <p:nvPr/>
          </p:nvSpPr>
          <p:spPr>
            <a:xfrm>
              <a:off x="1177309" y="1005109"/>
              <a:ext cx="105666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s-ES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Device</a:t>
              </a:r>
              <a:r>
                <a:rPr lang="es-E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1</a:t>
              </a:r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37767214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AC7EDB-BF1A-6071-3A81-E2FD85B8B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US" sz="2000" b="1" dirty="0"/>
              <a:t>Sample1_device2</a:t>
            </a:r>
            <a:endParaRPr lang="ru-RU" sz="2000" b="1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1E9EE63-4704-40BD-AFFB-9714204FAA8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ON/OFF = 0.04 * 10</a:t>
            </a:r>
            <a:r>
              <a:rPr lang="en-US" baseline="30000" dirty="0"/>
              <a:t>6</a:t>
            </a:r>
            <a:endParaRPr lang="en-US" dirty="0"/>
          </a:p>
          <a:p>
            <a:r>
              <a:rPr lang="en-US" dirty="0"/>
              <a:t>SS = 12.67 ± 0.08 V/dec</a:t>
            </a:r>
          </a:p>
          <a:p>
            <a:r>
              <a:rPr lang="en-US" dirty="0"/>
              <a:t>Vth = 6.87 ± 0.13 V</a:t>
            </a:r>
          </a:p>
          <a:p>
            <a:r>
              <a:rPr lang="en-US" dirty="0"/>
              <a:t>mu = 0.01684 ± 0.00010 cm</a:t>
            </a:r>
            <a:r>
              <a:rPr lang="en-US" baseline="30000" dirty="0"/>
              <a:t>2</a:t>
            </a:r>
            <a:r>
              <a:rPr lang="en-US" dirty="0"/>
              <a:t>/(V*s)</a:t>
            </a:r>
            <a:endParaRPr lang="ru-RU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9C1A86-5EDD-7F20-4693-5CD918C80E4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At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trfSat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and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trfLin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a hysteresis is present, the output curves show no field effect.</a:t>
            </a:r>
            <a:r>
              <a:rPr lang="en-US" dirty="0"/>
              <a:t> </a:t>
            </a:r>
            <a:endParaRPr lang="ru-RU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342B554E-0193-D27D-A852-598644A4010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78790826"/>
              </p:ext>
            </p:extLst>
          </p:nvPr>
        </p:nvGraphicFramePr>
        <p:xfrm>
          <a:off x="3610050" y="189000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342B554E-0193-D27D-A852-598644A4010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610050" y="189000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E7C68471-402B-119C-E6C5-5574C103615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4392178"/>
              </p:ext>
            </p:extLst>
          </p:nvPr>
        </p:nvGraphicFramePr>
        <p:xfrm>
          <a:off x="-222826" y="189000"/>
          <a:ext cx="4233941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E7C68471-402B-119C-E6C5-5574C103615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222826" y="189000"/>
                        <a:ext cx="4233941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1E48E6B7-A49A-EDC3-F75F-BC9817D68D6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57002005"/>
              </p:ext>
            </p:extLst>
          </p:nvPr>
        </p:nvGraphicFramePr>
        <p:xfrm>
          <a:off x="-222826" y="3429000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6" imgW="3920760" imgH="3000960" progId="Origin95.Graph">
                  <p:embed/>
                </p:oleObj>
              </mc:Choice>
              <mc:Fallback>
                <p:oleObj name="Graph" r:id="rId6" imgW="3920760" imgH="3000960" progId="Origin95.Graph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13389914-0055-4B93-3E4D-CCCD0997325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-222826" y="3429000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C1AADBC9-688C-2FD5-1EA6-D0C99CE68DB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93202826"/>
              </p:ext>
            </p:extLst>
          </p:nvPr>
        </p:nvGraphicFramePr>
        <p:xfrm>
          <a:off x="3610050" y="3429000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8" imgW="3920760" imgH="3000960" progId="Origin95.Graph">
                  <p:embed/>
                </p:oleObj>
              </mc:Choice>
              <mc:Fallback>
                <p:oleObj name="Graph" r:id="rId8" imgW="3920760" imgH="3000960" progId="Origin95.Graph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9DFFA35B-EB31-AD1E-FE2D-BBB34BC4656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610050" y="3429000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1" name="Group 10">
            <a:extLst>
              <a:ext uri="{FF2B5EF4-FFF2-40B4-BE49-F238E27FC236}">
                <a16:creationId xmlns:a16="http://schemas.microsoft.com/office/drawing/2014/main" id="{6258D50C-183D-C2A4-8186-B42667F6F340}"/>
              </a:ext>
            </a:extLst>
          </p:cNvPr>
          <p:cNvGrpSpPr/>
          <p:nvPr/>
        </p:nvGrpSpPr>
        <p:grpSpPr>
          <a:xfrm>
            <a:off x="7586467" y="291914"/>
            <a:ext cx="2822857" cy="2160000"/>
            <a:chOff x="3246998" y="803172"/>
            <a:chExt cx="2822857" cy="2160000"/>
          </a:xfrm>
        </p:grpSpPr>
        <p:graphicFrame>
          <p:nvGraphicFramePr>
            <p:cNvPr id="12" name="Object 11">
              <a:extLst>
                <a:ext uri="{FF2B5EF4-FFF2-40B4-BE49-F238E27FC236}">
                  <a16:creationId xmlns:a16="http://schemas.microsoft.com/office/drawing/2014/main" id="{372B2255-4A5E-5D94-A07D-37BBB434C607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74563493"/>
                </p:ext>
              </p:extLst>
            </p:nvPr>
          </p:nvGraphicFramePr>
          <p:xfrm>
            <a:off x="3246998" y="803172"/>
            <a:ext cx="2822857" cy="2160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Graph" r:id="rId10" imgW="3920760" imgH="3000960" progId="Origin95.Graph">
                    <p:embed/>
                  </p:oleObj>
                </mc:Choice>
                <mc:Fallback>
                  <p:oleObj name="Graph" r:id="rId10" imgW="3920760" imgH="3000960" progId="Origin95.Graph">
                    <p:embed/>
                    <p:pic>
                      <p:nvPicPr>
                        <p:cNvPr id="17" name="Object 16">
                          <a:extLst>
                            <a:ext uri="{FF2B5EF4-FFF2-40B4-BE49-F238E27FC236}">
                              <a16:creationId xmlns:a16="http://schemas.microsoft.com/office/drawing/2014/main" id="{29E9506C-61DF-621C-698B-1E27E3E207CF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1"/>
                        <a:stretch>
                          <a:fillRect/>
                        </a:stretch>
                      </p:blipFill>
                      <p:spPr>
                        <a:xfrm>
                          <a:off x="3246998" y="803172"/>
                          <a:ext cx="2822857" cy="21600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CEEE3CB-D917-B541-226F-3076A41D0DB8}"/>
                </a:ext>
              </a:extLst>
            </p:cNvPr>
            <p:cNvSpPr txBox="1"/>
            <p:nvPr/>
          </p:nvSpPr>
          <p:spPr>
            <a:xfrm>
              <a:off x="3998379" y="1005109"/>
              <a:ext cx="105666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s-ES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Device</a:t>
              </a:r>
              <a:r>
                <a:rPr lang="es-E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2</a:t>
              </a:r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36545841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04D5B5-80B2-FAAB-F983-0E0888A17A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US" sz="2000" b="1" dirty="0"/>
              <a:t>Sample1_device3</a:t>
            </a:r>
            <a:endParaRPr lang="ru-RU" sz="2000" b="1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1C98346-20C9-BAD7-3BF2-BC676CDBC06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ON/OFF = 3.23*10</a:t>
            </a:r>
            <a:r>
              <a:rPr lang="en-US" baseline="30000" dirty="0"/>
              <a:t>6</a:t>
            </a:r>
            <a:endParaRPr lang="en-US" dirty="0"/>
          </a:p>
          <a:p>
            <a:r>
              <a:rPr lang="en-US" dirty="0"/>
              <a:t>SS = 2.71 ± 0.05 V/dec</a:t>
            </a:r>
          </a:p>
          <a:p>
            <a:r>
              <a:rPr lang="en-US" dirty="0"/>
              <a:t>Vth = -32.1 ± 0.7 V</a:t>
            </a:r>
          </a:p>
          <a:p>
            <a:r>
              <a:rPr lang="en-US" dirty="0"/>
              <a:t>mu = 0.0049±0.0002 cm</a:t>
            </a:r>
            <a:r>
              <a:rPr lang="en-US" baseline="30000" dirty="0"/>
              <a:t>2</a:t>
            </a:r>
            <a:r>
              <a:rPr lang="en-US" dirty="0"/>
              <a:t>/(V*s)</a:t>
            </a:r>
            <a:endParaRPr lang="ru-RU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B17E0B7-F300-6AB1-069B-DE5183FA5B7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ru-RU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EDCF9CF5-8997-06CE-B065-D1229D15641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93579149"/>
              </p:ext>
            </p:extLst>
          </p:nvPr>
        </p:nvGraphicFramePr>
        <p:xfrm>
          <a:off x="3611217" y="189000"/>
          <a:ext cx="4233940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3" imgW="3920760" imgH="3000960" progId="Origin95.Graph">
                  <p:embed/>
                </p:oleObj>
              </mc:Choice>
              <mc:Fallback>
                <p:oleObj name="Graph" r:id="rId3" imgW="3920760" imgH="3000960" progId="Origin95.Grap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EDCF9CF5-8997-06CE-B065-D1229D15641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611217" y="189000"/>
                        <a:ext cx="4233940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1745AB16-82C4-72DF-9E2F-B4BEF634177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57437182"/>
              </p:ext>
            </p:extLst>
          </p:nvPr>
        </p:nvGraphicFramePr>
        <p:xfrm>
          <a:off x="-220172" y="189000"/>
          <a:ext cx="4233941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5" imgW="3920760" imgH="3000960" progId="Origin95.Graph">
                  <p:embed/>
                </p:oleObj>
              </mc:Choice>
              <mc:Fallback>
                <p:oleObj name="Graph" r:id="rId5" imgW="3920760" imgH="3000960" progId="Origin95.Graph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1745AB16-82C4-72DF-9E2F-B4BEF634177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-220172" y="189000"/>
                        <a:ext cx="4233941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CB17C30A-6331-06FF-1C92-D5853B896D2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18854048"/>
              </p:ext>
            </p:extLst>
          </p:nvPr>
        </p:nvGraphicFramePr>
        <p:xfrm>
          <a:off x="-220517" y="3429000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7" imgW="3920760" imgH="3000960" progId="Origin95.Graph">
                  <p:embed/>
                </p:oleObj>
              </mc:Choice>
              <mc:Fallback>
                <p:oleObj name="Graph" r:id="rId7" imgW="3920760" imgH="3000960" progId="Origin95.Grap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238FDB0D-3690-8EEE-1BA5-BD4B72B0949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-220517" y="3429000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5A36A42C-5CF9-3A41-54C1-CE592538E75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94761311"/>
              </p:ext>
            </p:extLst>
          </p:nvPr>
        </p:nvGraphicFramePr>
        <p:xfrm>
          <a:off x="3610871" y="3429000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9" imgW="3920760" imgH="3000960" progId="Origin95.Graph">
                  <p:embed/>
                </p:oleObj>
              </mc:Choice>
              <mc:Fallback>
                <p:oleObj name="Graph" r:id="rId9" imgW="3920760" imgH="3000960" progId="Origin95.Graph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B937ECB6-BE19-2F76-154C-F8DA56CF326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610871" y="3429000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3" name="Group 12">
            <a:extLst>
              <a:ext uri="{FF2B5EF4-FFF2-40B4-BE49-F238E27FC236}">
                <a16:creationId xmlns:a16="http://schemas.microsoft.com/office/drawing/2014/main" id="{32E1CD48-FD4D-FCA0-0CDB-4338565BF7DF}"/>
              </a:ext>
            </a:extLst>
          </p:cNvPr>
          <p:cNvGrpSpPr/>
          <p:nvPr/>
        </p:nvGrpSpPr>
        <p:grpSpPr>
          <a:xfrm>
            <a:off x="7539975" y="291914"/>
            <a:ext cx="2822857" cy="2160000"/>
            <a:chOff x="405832" y="2782401"/>
            <a:chExt cx="2822857" cy="2160000"/>
          </a:xfrm>
        </p:grpSpPr>
        <p:graphicFrame>
          <p:nvGraphicFramePr>
            <p:cNvPr id="14" name="Object 13">
              <a:extLst>
                <a:ext uri="{FF2B5EF4-FFF2-40B4-BE49-F238E27FC236}">
                  <a16:creationId xmlns:a16="http://schemas.microsoft.com/office/drawing/2014/main" id="{06E3B389-7B94-C258-2B15-5F172B112977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703923418"/>
                </p:ext>
              </p:extLst>
            </p:nvPr>
          </p:nvGraphicFramePr>
          <p:xfrm>
            <a:off x="405832" y="2782401"/>
            <a:ext cx="2822857" cy="2160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Graph" r:id="rId11" imgW="3920760" imgH="3000960" progId="Origin95.Graph">
                    <p:embed/>
                  </p:oleObj>
                </mc:Choice>
                <mc:Fallback>
                  <p:oleObj name="Graph" r:id="rId11" imgW="3920760" imgH="3000960" progId="Origin95.Graph">
                    <p:embed/>
                    <p:pic>
                      <p:nvPicPr>
                        <p:cNvPr id="19" name="Object 18">
                          <a:extLst>
                            <a:ext uri="{FF2B5EF4-FFF2-40B4-BE49-F238E27FC236}">
                              <a16:creationId xmlns:a16="http://schemas.microsoft.com/office/drawing/2014/main" id="{A5E461E0-5E5C-E225-92AA-940172346647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405832" y="2782401"/>
                          <a:ext cx="2822857" cy="21600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0782E12-A748-EF24-07E5-F49D0498D8E6}"/>
                </a:ext>
              </a:extLst>
            </p:cNvPr>
            <p:cNvSpPr txBox="1"/>
            <p:nvPr/>
          </p:nvSpPr>
          <p:spPr>
            <a:xfrm>
              <a:off x="1171713" y="2995938"/>
              <a:ext cx="105666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s-ES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Device</a:t>
              </a:r>
              <a:r>
                <a:rPr lang="es-E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3</a:t>
              </a:r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30319312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BCBEFA-35DF-D4D8-59D6-888611A856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US" sz="2000" b="1" dirty="0"/>
              <a:t>Sample1_device4</a:t>
            </a:r>
            <a:endParaRPr lang="ru-RU" sz="2000" b="1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9C97DAD-C2EA-768D-27B1-09A8F613444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ON/OFF = 0.01*10</a:t>
            </a:r>
            <a:r>
              <a:rPr lang="en-US" baseline="30000" dirty="0"/>
              <a:t>6</a:t>
            </a:r>
            <a:endParaRPr lang="en-US" dirty="0"/>
          </a:p>
          <a:p>
            <a:r>
              <a:rPr lang="en-US" dirty="0"/>
              <a:t>SS = </a:t>
            </a: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8.70±0.12</a:t>
            </a:r>
            <a:r>
              <a:rPr lang="ru-RU" dirty="0"/>
              <a:t> </a:t>
            </a:r>
            <a:r>
              <a:rPr lang="en-US" dirty="0"/>
              <a:t> V/dec</a:t>
            </a:r>
          </a:p>
          <a:p>
            <a:r>
              <a:rPr lang="en-US" dirty="0"/>
              <a:t>Vth = </a:t>
            </a: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4.6±0.3</a:t>
            </a:r>
            <a:r>
              <a:rPr lang="ru-RU" dirty="0"/>
              <a:t> </a:t>
            </a:r>
            <a:r>
              <a:rPr lang="en-US" dirty="0"/>
              <a:t> V</a:t>
            </a:r>
          </a:p>
          <a:p>
            <a:r>
              <a:rPr lang="en-US" dirty="0"/>
              <a:t>mu = </a:t>
            </a: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0.01091±0.00002</a:t>
            </a:r>
            <a:r>
              <a:rPr lang="ru-RU" dirty="0"/>
              <a:t> </a:t>
            </a:r>
            <a:r>
              <a:rPr lang="en-US" dirty="0"/>
              <a:t> cm</a:t>
            </a:r>
            <a:r>
              <a:rPr lang="en-US" baseline="30000" dirty="0"/>
              <a:t>2</a:t>
            </a:r>
            <a:r>
              <a:rPr lang="en-US" dirty="0"/>
              <a:t>/(V*s)</a:t>
            </a:r>
            <a:endParaRPr lang="ru-RU" dirty="0"/>
          </a:p>
          <a:p>
            <a:endParaRPr lang="ru-R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6C3D7C2-5034-E96E-A063-374453C3F30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At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trfSat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and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trfLin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a hysteresis is significant, however the output curves show good field effect.</a:t>
            </a:r>
            <a:r>
              <a:rPr lang="en-US" dirty="0"/>
              <a:t> </a:t>
            </a:r>
            <a:endParaRPr lang="ru-RU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22CB9248-5C94-8BFA-635E-3BE1D453730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70536705"/>
              </p:ext>
            </p:extLst>
          </p:nvPr>
        </p:nvGraphicFramePr>
        <p:xfrm>
          <a:off x="3603626" y="189000"/>
          <a:ext cx="4233941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22CB9248-5C94-8BFA-635E-3BE1D453730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603626" y="189000"/>
                        <a:ext cx="4233941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7042DEE7-C5D4-EF6F-6689-C93CCA4175C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92289060"/>
              </p:ext>
            </p:extLst>
          </p:nvPr>
        </p:nvGraphicFramePr>
        <p:xfrm>
          <a:off x="-213557" y="189000"/>
          <a:ext cx="4233941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7042DEE7-C5D4-EF6F-6689-C93CCA4175C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213557" y="189000"/>
                        <a:ext cx="4233941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2A527CA5-2F66-50B4-B355-0B0FC100F12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95689484"/>
              </p:ext>
            </p:extLst>
          </p:nvPr>
        </p:nvGraphicFramePr>
        <p:xfrm>
          <a:off x="-137010" y="3353153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6" imgW="3920760" imgH="3000960" progId="Origin95.Graph">
                  <p:embed/>
                </p:oleObj>
              </mc:Choice>
              <mc:Fallback>
                <p:oleObj name="Graph" r:id="rId6" imgW="3920760" imgH="3000960" progId="Origin95.Graph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C45ECCD2-9278-CE0A-D809-45A98F625BD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-137010" y="3353153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88EB25AB-D75E-8D57-BA74-2AB708A84C0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58608003"/>
              </p:ext>
            </p:extLst>
          </p:nvPr>
        </p:nvGraphicFramePr>
        <p:xfrm>
          <a:off x="3603626" y="3353153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8" imgW="3920760" imgH="3000960" progId="Origin95.Graph">
                  <p:embed/>
                </p:oleObj>
              </mc:Choice>
              <mc:Fallback>
                <p:oleObj name="Graph" r:id="rId8" imgW="3920760" imgH="3000960" progId="Origin95.Grap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435554C5-257B-743C-E6A0-A834C9CC1CE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603626" y="3353153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4" name="Group 13">
            <a:extLst>
              <a:ext uri="{FF2B5EF4-FFF2-40B4-BE49-F238E27FC236}">
                <a16:creationId xmlns:a16="http://schemas.microsoft.com/office/drawing/2014/main" id="{FC618DCA-6A2A-7166-4C60-FDF5A0B1AD35}"/>
              </a:ext>
            </a:extLst>
          </p:cNvPr>
          <p:cNvGrpSpPr/>
          <p:nvPr/>
        </p:nvGrpSpPr>
        <p:grpSpPr>
          <a:xfrm>
            <a:off x="7620331" y="264847"/>
            <a:ext cx="2822857" cy="2160000"/>
            <a:chOff x="3246998" y="2782401"/>
            <a:chExt cx="2822857" cy="2160000"/>
          </a:xfrm>
        </p:grpSpPr>
        <p:graphicFrame>
          <p:nvGraphicFramePr>
            <p:cNvPr id="15" name="Object 14">
              <a:extLst>
                <a:ext uri="{FF2B5EF4-FFF2-40B4-BE49-F238E27FC236}">
                  <a16:creationId xmlns:a16="http://schemas.microsoft.com/office/drawing/2014/main" id="{12CBB35B-5E36-6542-96EF-7D85D022FFFA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714026006"/>
                </p:ext>
              </p:extLst>
            </p:nvPr>
          </p:nvGraphicFramePr>
          <p:xfrm>
            <a:off x="3246998" y="2782401"/>
            <a:ext cx="2822857" cy="2160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Graph" r:id="rId10" imgW="3920760" imgH="3000960" progId="Origin95.Graph">
                    <p:embed/>
                  </p:oleObj>
                </mc:Choice>
                <mc:Fallback>
                  <p:oleObj name="Graph" r:id="rId10" imgW="3920760" imgH="3000960" progId="Origin95.Graph">
                    <p:embed/>
                    <p:pic>
                      <p:nvPicPr>
                        <p:cNvPr id="21" name="Object 20">
                          <a:extLst>
                            <a:ext uri="{FF2B5EF4-FFF2-40B4-BE49-F238E27FC236}">
                              <a16:creationId xmlns:a16="http://schemas.microsoft.com/office/drawing/2014/main" id="{D5074DE6-AF6A-CDE7-97AF-7B4518FF53E2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1"/>
                        <a:stretch>
                          <a:fillRect/>
                        </a:stretch>
                      </p:blipFill>
                      <p:spPr>
                        <a:xfrm>
                          <a:off x="3246998" y="2782401"/>
                          <a:ext cx="2822857" cy="21600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2F583FF-1696-3FA3-BF35-0FC72DC8CF1A}"/>
                </a:ext>
              </a:extLst>
            </p:cNvPr>
            <p:cNvSpPr txBox="1"/>
            <p:nvPr/>
          </p:nvSpPr>
          <p:spPr>
            <a:xfrm>
              <a:off x="4002308" y="2976888"/>
              <a:ext cx="105666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s-ES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Device</a:t>
              </a:r>
              <a:r>
                <a:rPr lang="es-E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4</a:t>
              </a:r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17136983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16460</TotalTime>
  <Words>2897</Words>
  <Application>Microsoft Office PowerPoint</Application>
  <PresentationFormat>Widescreen</PresentationFormat>
  <Paragraphs>707</Paragraphs>
  <Slides>52</Slides>
  <Notes>2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4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52</vt:i4>
      </vt:variant>
    </vt:vector>
  </HeadingPairs>
  <TitlesOfParts>
    <vt:vector size="63" baseType="lpstr">
      <vt:lpstr>-apple-system</vt:lpstr>
      <vt:lpstr>Arial</vt:lpstr>
      <vt:lpstr>Calibri</vt:lpstr>
      <vt:lpstr>Calibri Light</vt:lpstr>
      <vt:lpstr>Times New Roman</vt:lpstr>
      <vt:lpstr>Office Theme</vt:lpstr>
      <vt:lpstr>2_Custom Design</vt:lpstr>
      <vt:lpstr>1_Custom Design</vt:lpstr>
      <vt:lpstr>Custom Design</vt:lpstr>
      <vt:lpstr>Graph</vt:lpstr>
      <vt:lpstr>Unicode Origin Graph</vt:lpstr>
      <vt:lpstr>Report on Electrical Characterisation of 1-layer MoS2 thin film transistors as prospective X-ray detectors</vt:lpstr>
      <vt:lpstr>Samples structure and characterization</vt:lpstr>
      <vt:lpstr>Table (Samples 1-8)</vt:lpstr>
      <vt:lpstr>Table (Samples 9-14)</vt:lpstr>
      <vt:lpstr>Sample 1</vt:lpstr>
      <vt:lpstr>Sample1_device1</vt:lpstr>
      <vt:lpstr>Sample1_device2</vt:lpstr>
      <vt:lpstr>Sample1_device3</vt:lpstr>
      <vt:lpstr>Sample1_device4</vt:lpstr>
      <vt:lpstr>Sample1_device5</vt:lpstr>
      <vt:lpstr>Sample 4</vt:lpstr>
      <vt:lpstr>Sample4_device1</vt:lpstr>
      <vt:lpstr>Sample 5</vt:lpstr>
      <vt:lpstr>Sample5_device1</vt:lpstr>
      <vt:lpstr>Sample5_device2</vt:lpstr>
      <vt:lpstr>Sample5_device3</vt:lpstr>
      <vt:lpstr>Sample5_device4</vt:lpstr>
      <vt:lpstr>Sample 6</vt:lpstr>
      <vt:lpstr>Sample6_device1</vt:lpstr>
      <vt:lpstr>Sample6_device3</vt:lpstr>
      <vt:lpstr>Sample6_device5</vt:lpstr>
      <vt:lpstr>Sample 7</vt:lpstr>
      <vt:lpstr>Sample7_device1</vt:lpstr>
      <vt:lpstr>Sample7_device4</vt:lpstr>
      <vt:lpstr>Sample7_device5</vt:lpstr>
      <vt:lpstr>Sample 8</vt:lpstr>
      <vt:lpstr>Sample8_device1</vt:lpstr>
      <vt:lpstr>Sample 9</vt:lpstr>
      <vt:lpstr>Sample9_device2</vt:lpstr>
      <vt:lpstr>Sample9_device3</vt:lpstr>
      <vt:lpstr>Sample 10</vt:lpstr>
      <vt:lpstr>Sample10_device1</vt:lpstr>
      <vt:lpstr>Sample10_device2</vt:lpstr>
      <vt:lpstr>Sample10_device3</vt:lpstr>
      <vt:lpstr>Sample10_device5</vt:lpstr>
      <vt:lpstr>Sample10_device6</vt:lpstr>
      <vt:lpstr>Sample 11</vt:lpstr>
      <vt:lpstr>Sample11_device1</vt:lpstr>
      <vt:lpstr>Sample11_device3</vt:lpstr>
      <vt:lpstr>Sample 12</vt:lpstr>
      <vt:lpstr>Sample12_device1</vt:lpstr>
      <vt:lpstr>Sample12_device2</vt:lpstr>
      <vt:lpstr>Sample12_device3</vt:lpstr>
      <vt:lpstr>Sample12_device4</vt:lpstr>
      <vt:lpstr>Sample 14</vt:lpstr>
      <vt:lpstr>Sample14_device1</vt:lpstr>
      <vt:lpstr>Sample14_device2</vt:lpstr>
      <vt:lpstr>Sample14_device3</vt:lpstr>
      <vt:lpstr>Sample14_device4</vt:lpstr>
      <vt:lpstr>Comparison with the data from literature:</vt:lpstr>
      <vt:lpstr>Comparison with the data from literature:</vt:lpstr>
      <vt:lpstr>Comparison with the data from literature: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Mikhail Bandurist</dc:creator>
  <cp:lastModifiedBy>Mikhail Bandurist</cp:lastModifiedBy>
  <cp:revision>82</cp:revision>
  <dcterms:created xsi:type="dcterms:W3CDTF">2023-11-04T11:23:29Z</dcterms:created>
  <dcterms:modified xsi:type="dcterms:W3CDTF">2023-12-07T15:52:31Z</dcterms:modified>
</cp:coreProperties>
</file>